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30"/>
  </p:notesMasterIdLst>
  <p:sldIdLst>
    <p:sldId id="387" r:id="rId2"/>
    <p:sldId id="570" r:id="rId3"/>
    <p:sldId id="788" r:id="rId4"/>
    <p:sldId id="595" r:id="rId5"/>
    <p:sldId id="748" r:id="rId6"/>
    <p:sldId id="747" r:id="rId7"/>
    <p:sldId id="765" r:id="rId8"/>
    <p:sldId id="766" r:id="rId9"/>
    <p:sldId id="783" r:id="rId10"/>
    <p:sldId id="753" r:id="rId11"/>
    <p:sldId id="754" r:id="rId12"/>
    <p:sldId id="755" r:id="rId13"/>
    <p:sldId id="767" r:id="rId14"/>
    <p:sldId id="786" r:id="rId15"/>
    <p:sldId id="768" r:id="rId16"/>
    <p:sldId id="761" r:id="rId17"/>
    <p:sldId id="772" r:id="rId18"/>
    <p:sldId id="771" r:id="rId19"/>
    <p:sldId id="784" r:id="rId20"/>
    <p:sldId id="785" r:id="rId21"/>
    <p:sldId id="774" r:id="rId22"/>
    <p:sldId id="775" r:id="rId23"/>
    <p:sldId id="777" r:id="rId24"/>
    <p:sldId id="758" r:id="rId25"/>
    <p:sldId id="781" r:id="rId26"/>
    <p:sldId id="782" r:id="rId27"/>
    <p:sldId id="742" r:id="rId28"/>
    <p:sldId id="734" r:id="rId29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 Rumble" initials="J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>
      <p:cViewPr varScale="1">
        <p:scale>
          <a:sx n="68" d="100"/>
          <a:sy n="68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08T13:05:29.364" idx="3">
    <p:pos x="10" y="10"/>
    <p:text>Omit?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4E75298A-894D-4F5E-B7A5-AC9D121517A2}" type="datetimeFigureOut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F63C6AA9-2E48-4CF2-BA01-0C11EF8899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76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who</a:t>
            </a:r>
            <a:r>
              <a:rPr lang="en-GB" baseline="0" dirty="0" smtClean="0"/>
              <a:t> I am and </a:t>
            </a:r>
            <a:r>
              <a:rPr lang="en-GB" baseline="0" dirty="0" err="1" smtClean="0"/>
              <a:t>yourlocale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AA9-2E48-4CF2-BA01-0C11EF8899E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02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AA9-2E48-4CF2-BA01-0C11EF8899E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460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-65" charset="2"/>
              <a:buNone/>
            </a:pPr>
            <a:fld id="{AED91AA2-9EF4-46ED-BED1-162C4CBDA36E}" type="slidenum">
              <a:rPr lang="en-US" smtClean="0"/>
              <a:pPr>
                <a:buFont typeface="Wingdings" pitchFamily="-65" charset="2"/>
                <a:buNone/>
              </a:pPr>
              <a:t>17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49675"/>
          </a:xfrm>
        </p:spPr>
      </p:sp>
      <p:sp>
        <p:nvSpPr>
          <p:cNvPr id="3277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8182" y="4751348"/>
            <a:ext cx="5505450" cy="4404027"/>
          </a:xfrm>
          <a:noFill/>
          <a:ln/>
        </p:spPr>
        <p:txBody>
          <a:bodyPr wrap="none" anchor="ctr"/>
          <a:lstStyle/>
          <a:p>
            <a:r>
              <a:rPr lang="en-US" smtClean="0"/>
              <a:t>Some fundamentals remain – we still have a plan led system and the benefit of having strategic policies to underpin the choices made is acknowledged. The existing tools – Area Action Plans etc remain and will still be the appropriate tool to use for some places. </a:t>
            </a:r>
          </a:p>
          <a:p>
            <a:endParaRPr lang="en-US" smtClean="0"/>
          </a:p>
          <a:p>
            <a:r>
              <a:rPr lang="en-US" smtClean="0"/>
              <a:t>We will begin at the top with the NPPF and the presumption in favour of sustainable development. We still have the ‘conformity’ chain – that local plans (core strategies) need to be in accordance with the NPPF, and neighbourhood plans need to be in line with the strategic objectives of the local plan. </a:t>
            </a:r>
          </a:p>
          <a:p>
            <a:endParaRPr lang="en-US" smtClean="0"/>
          </a:p>
          <a:p>
            <a:r>
              <a:rPr lang="en-US" smtClean="0"/>
              <a:t>This is one reason why it’s so important to get your local plan in place – to give the framework to neighbourhood plans, and make sure the position on strategic issues is clear. </a:t>
            </a:r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0452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-65" charset="2"/>
              <a:buNone/>
            </a:pPr>
            <a:fld id="{88A4DF0B-D7DC-4C78-A260-70A14261ED40}" type="slidenum">
              <a:rPr lang="en-US" smtClean="0"/>
              <a:pPr>
                <a:buFont typeface="Wingdings" pitchFamily="-65" charset="2"/>
                <a:buNone/>
              </a:pPr>
              <a:t>18</a:t>
            </a:fld>
            <a:endParaRPr lang="en-US" smtClean="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98102" y="9502696"/>
            <a:ext cx="2983711" cy="5001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959" tIns="49379" rIns="94959" bIns="49379" anchor="b"/>
          <a:lstStyle/>
          <a:p>
            <a:pPr algn="r">
              <a:tabLst>
                <a:tab pos="0" algn="l"/>
                <a:tab pos="964783" algn="l"/>
                <a:tab pos="1929567" algn="l"/>
                <a:tab pos="2894350" algn="l"/>
                <a:tab pos="3859134" algn="l"/>
                <a:tab pos="4823917" algn="l"/>
                <a:tab pos="5788701" algn="l"/>
                <a:tab pos="6753484" algn="l"/>
                <a:tab pos="7718268" algn="l"/>
                <a:tab pos="8683051" algn="l"/>
                <a:tab pos="9647834" algn="l"/>
                <a:tab pos="10612618" algn="l"/>
              </a:tabLst>
            </a:pPr>
            <a:fld id="{F06F9049-FEEE-4A1D-A421-ED6D516CC13A}" type="slidenum">
              <a:rPr lang="en-GB" sz="1300">
                <a:solidFill>
                  <a:srgbClr val="000000"/>
                </a:solidFill>
              </a:rPr>
              <a:pPr algn="r">
                <a:tabLst>
                  <a:tab pos="0" algn="l"/>
                  <a:tab pos="964783" algn="l"/>
                  <a:tab pos="1929567" algn="l"/>
                  <a:tab pos="2894350" algn="l"/>
                  <a:tab pos="3859134" algn="l"/>
                  <a:tab pos="4823917" algn="l"/>
                  <a:tab pos="5788701" algn="l"/>
                  <a:tab pos="6753484" algn="l"/>
                  <a:tab pos="7718268" algn="l"/>
                  <a:tab pos="8683051" algn="l"/>
                  <a:tab pos="9647834" algn="l"/>
                  <a:tab pos="10612618" algn="l"/>
                </a:tabLst>
              </a:pPr>
              <a:t>18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496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noFill/>
          <a:ln/>
        </p:spPr>
        <p:txBody>
          <a:bodyPr wrap="none" anchor="ctr"/>
          <a:lstStyle/>
          <a:p>
            <a:r>
              <a:rPr lang="en-US" smtClean="0"/>
              <a:t>This slide is borrowed from a DCLG presentation but is a useful representation of how a neighbourhood plan gets statutory status. The only bit that’s missing is earlier in the process – when the authority has to recognise the Forum as an appropriate one for neighbourhood plan making. </a:t>
            </a:r>
          </a:p>
          <a:p>
            <a:endParaRPr lang="en-US" smtClean="0"/>
          </a:p>
          <a:p>
            <a:r>
              <a:rPr lang="en-US" smtClean="0"/>
              <a:t>The examination is ‘light touch’, probably by written reps. It looks at fit with national policies and strategy, the EU bits, and fit with other neighbourhood plans. </a:t>
            </a:r>
          </a:p>
          <a:p>
            <a:endParaRPr lang="en-US" smtClean="0"/>
          </a:p>
          <a:p>
            <a:r>
              <a:rPr lang="en-US" smtClean="0"/>
              <a:t>The referendum is a simple majority – the question is ‘should we agree this neighbourhood plan?’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303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C7189F-92DE-47AB-9F69-019B0B25621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8565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4F0544-BC48-4EB0-86C9-83315C71065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2373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6695" indent="-291036"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146" indent="-232829"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9804" indent="-232829"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5462" indent="-232829"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1120" indent="-232829" defTabSz="921615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6778" indent="-232829" defTabSz="921615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2437" indent="-232829" defTabSz="921615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8095" indent="-232829" defTabSz="921615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D13D44C-AFD9-4393-92DD-A77475DD8364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21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98340" y="9501649"/>
            <a:ext cx="2981847" cy="4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2" tIns="46566" rIns="93132" bIns="46566" anchor="b"/>
          <a:lstStyle/>
          <a:p>
            <a:pPr algn="r"/>
            <a:fld id="{4D7B5BD3-BCF6-49A2-B521-7361FD6F40F5}" type="slidenum">
              <a:rPr lang="en-US" sz="1200"/>
              <a:pPr algn="r"/>
              <a:t>21</a:t>
            </a:fld>
            <a:endParaRPr lang="en-US" sz="1200" dirty="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132" tIns="46566" rIns="93132" bIns="46566"/>
          <a:lstStyle/>
          <a:p>
            <a:pPr eaLnBrk="1" hangingPunct="1">
              <a:defRPr/>
            </a:pPr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096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AA9-2E48-4CF2-BA01-0C11EF8899EF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741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Population of the neighbourhood area  (from 2011 Census data):</a:t>
            </a:r>
          </a:p>
          <a:p>
            <a:pPr marL="171467" indent="-171467">
              <a:buFont typeface="Arial" panose="020B0604020202020204" pitchFamily="34" charset="0"/>
              <a:buChar char="•"/>
            </a:pPr>
            <a:r>
              <a:rPr lang="en-GB" dirty="0" err="1" smtClean="0"/>
              <a:t>Strumpshaw</a:t>
            </a:r>
            <a:r>
              <a:rPr lang="en-GB" dirty="0"/>
              <a:t>: </a:t>
            </a:r>
            <a:r>
              <a:rPr lang="en-GB" dirty="0" smtClean="0"/>
              <a:t> 634</a:t>
            </a:r>
          </a:p>
          <a:p>
            <a:pPr marL="171467" indent="-171467">
              <a:buFont typeface="Arial" panose="020B0604020202020204" pitchFamily="34" charset="0"/>
              <a:buChar char="•"/>
            </a:pPr>
            <a:r>
              <a:rPr lang="en-GB" dirty="0" err="1" smtClean="0"/>
              <a:t>Lympstone</a:t>
            </a:r>
            <a:r>
              <a:rPr lang="en-GB" dirty="0"/>
              <a:t>:  </a:t>
            </a:r>
            <a:r>
              <a:rPr lang="en-GB" dirty="0" smtClean="0"/>
              <a:t>2,046</a:t>
            </a:r>
          </a:p>
          <a:p>
            <a:pPr marL="171467" indent="-171467">
              <a:buFont typeface="Arial" panose="020B0604020202020204" pitchFamily="34" charset="0"/>
              <a:buChar char="•"/>
            </a:pPr>
            <a:r>
              <a:rPr lang="en-GB" dirty="0" smtClean="0"/>
              <a:t>Exeter </a:t>
            </a:r>
            <a:r>
              <a:rPr lang="en-GB" dirty="0"/>
              <a:t>St. James: </a:t>
            </a:r>
            <a:r>
              <a:rPr lang="en-GB" dirty="0" smtClean="0"/>
              <a:t>6,891</a:t>
            </a:r>
          </a:p>
          <a:p>
            <a:pPr marL="171467" indent="-171467">
              <a:buFont typeface="Arial" panose="020B0604020202020204" pitchFamily="34" charset="0"/>
              <a:buChar char="•"/>
            </a:pPr>
            <a:r>
              <a:rPr lang="en-GB" dirty="0" err="1" smtClean="0"/>
              <a:t>Woodcote</a:t>
            </a:r>
            <a:r>
              <a:rPr lang="en-GB" dirty="0"/>
              <a:t>: </a:t>
            </a:r>
            <a:r>
              <a:rPr lang="en-GB" dirty="0" smtClean="0"/>
              <a:t>2,604</a:t>
            </a:r>
          </a:p>
          <a:p>
            <a:pPr marL="171467" indent="-171467">
              <a:buFont typeface="Arial" panose="020B0604020202020204" pitchFamily="34" charset="0"/>
              <a:buChar char="•"/>
            </a:pPr>
            <a:r>
              <a:rPr lang="en-GB" dirty="0" smtClean="0"/>
              <a:t>Broughton </a:t>
            </a:r>
            <a:r>
              <a:rPr lang="en-GB" dirty="0"/>
              <a:t>Astley: </a:t>
            </a:r>
            <a:r>
              <a:rPr lang="en-GB" dirty="0" smtClean="0"/>
              <a:t>11,140</a:t>
            </a:r>
          </a:p>
          <a:p>
            <a:pPr marL="171467" indent="-171467">
              <a:buFont typeface="Arial" panose="020B0604020202020204" pitchFamily="34" charset="0"/>
              <a:buChar char="•"/>
            </a:pPr>
            <a:r>
              <a:rPr lang="en-GB" dirty="0" err="1" smtClean="0"/>
              <a:t>Heathfield</a:t>
            </a:r>
            <a:r>
              <a:rPr lang="en-GB" dirty="0" smtClean="0"/>
              <a:t> </a:t>
            </a:r>
            <a:r>
              <a:rPr lang="en-GB" dirty="0"/>
              <a:t>Park: </a:t>
            </a:r>
            <a:r>
              <a:rPr lang="en-GB" dirty="0" smtClean="0"/>
              <a:t>8,883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D57-1EBB-4C47-88B0-058FF01EBF31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81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A515-90DD-4F1D-93AD-8543E43050FA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096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AA9-2E48-4CF2-BA01-0C11EF8899EF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6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AA9-2E48-4CF2-BA01-0C11EF8899E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961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AA9-2E48-4CF2-BA01-0C11EF8899EF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70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AA9-2E48-4CF2-BA01-0C11EF8899E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961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6695" indent="-291036"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146" indent="-232829"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9804" indent="-232829"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5462" indent="-232829"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1120" indent="-232829" defTabSz="921615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6778" indent="-232829" defTabSz="921615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2437" indent="-232829" defTabSz="921615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8095" indent="-232829" defTabSz="921615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B232D29-F60B-4308-9C2F-768A09CBBBD1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7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96715" y="9501649"/>
            <a:ext cx="2983473" cy="4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4" tIns="46142" rIns="92284" bIns="46142" anchor="b"/>
          <a:lstStyle/>
          <a:p>
            <a:pPr algn="r" defTabSz="923233"/>
            <a:fld id="{4C6DE589-866C-4695-A2B0-A92DE7783349}" type="slidenum">
              <a:rPr lang="en-US" sz="1200"/>
              <a:pPr algn="r" defTabSz="923233"/>
              <a:t>7</a:t>
            </a:fld>
            <a:endParaRPr lang="en-US" sz="1200" dirty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70" y="4750824"/>
            <a:ext cx="5507074" cy="4501036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284" tIns="46142" rIns="92284" bIns="46142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1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6695" indent="-291036"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146" indent="-232829"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9804" indent="-232829"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5462" indent="-232829" defTabSz="921615" eaLnBrk="0" hangingPunct="0"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1120" indent="-232829" defTabSz="921615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6778" indent="-232829" defTabSz="921615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2437" indent="-232829" defTabSz="921615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8095" indent="-232829" defTabSz="921615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822842B-9E4E-429E-8BED-5D5B2B3A2FA0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8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96715" y="9501649"/>
            <a:ext cx="2983473" cy="4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4" tIns="46142" rIns="92284" bIns="46142" anchor="b"/>
          <a:lstStyle/>
          <a:p>
            <a:pPr algn="r" defTabSz="923233"/>
            <a:fld id="{058616A9-ECB9-4A79-9D2A-76A63F42952B}" type="slidenum">
              <a:rPr lang="en-US" sz="1200"/>
              <a:pPr algn="r" defTabSz="923233"/>
              <a:t>8</a:t>
            </a:fld>
            <a:endParaRPr lang="en-US" sz="12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70" y="4750824"/>
            <a:ext cx="5507074" cy="4501036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284" tIns="46142" rIns="92284" bIns="46142"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464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solidFill>
                  <a:prstClr val="black"/>
                </a:solidFill>
              </a:rPr>
              <a:t>RESTRICTED: Internal Use Only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A73BA2-25CF-47C8-BBBB-978D12EE3E3E}" type="slidenum">
              <a:rPr lang="en-GB" smtClean="0">
                <a:solidFill>
                  <a:prstClr val="black"/>
                </a:solidFill>
              </a:rPr>
              <a:pPr eaLnBrk="1" hangingPunct="1"/>
              <a:t>11</a:t>
            </a:fld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14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87CEE7-ED73-448F-AC61-6E82D328B950}" type="slidenum">
              <a:rPr lang="en-GB" smtClean="0">
                <a:solidFill>
                  <a:prstClr val="black"/>
                </a:solidFill>
              </a:rPr>
              <a:pPr eaLnBrk="1" hangingPunct="1"/>
              <a:t>12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z="2000" dirty="0" smtClean="0"/>
              <a:t>Communities range from small villages to market towns of over 15000 population. </a:t>
            </a:r>
          </a:p>
          <a:p>
            <a:pPr eaLnBrk="1" hangingPunct="1"/>
            <a:r>
              <a:rPr lang="en-GB" sz="2000" dirty="0" smtClean="0"/>
              <a:t>Single issue plans to complex plans with site allocations for housing.</a:t>
            </a:r>
          </a:p>
          <a:p>
            <a:pPr eaLnBrk="1" hangingPunct="1"/>
            <a:r>
              <a:rPr lang="en-GB" sz="2000" dirty="0" smtClean="0"/>
              <a:t>Some businesses areas. Eg Southbank, Central Milton Keynes.</a:t>
            </a:r>
          </a:p>
        </p:txBody>
      </p:sp>
    </p:spTree>
    <p:extLst>
      <p:ext uri="{BB962C8B-B14F-4D97-AF65-F5344CB8AC3E}">
        <p14:creationId xmlns:p14="http://schemas.microsoft.com/office/powerpoint/2010/main" val="40108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D57-1EBB-4C47-88B0-058FF01EBF31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93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AA9-2E48-4CF2-BA01-0C11EF8899E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50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C51-0DA6-4AF2-A9A7-B2CD9D0330C6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53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7086-24E8-49C1-853B-E1B26F337AE9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2247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7086-24E8-49C1-853B-E1B26F337AE9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02549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7086-24E8-49C1-853B-E1B26F337AE9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86088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7086-24E8-49C1-853B-E1B26F337AE9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1665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7086-24E8-49C1-853B-E1B26F337AE9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324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7086-24E8-49C1-853B-E1B26F337AE9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08049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4BA9-E6D1-4086-9169-B73A49DE675A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75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CC09-00B3-4B24-AB7D-726211C2CD2E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647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9C3DB-EF7B-4ECD-95D5-69968DD2F3B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8313" y="1844825"/>
            <a:ext cx="8496300" cy="453692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335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62DE-C307-42D3-9593-2B559240F1EE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20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514A-385E-4162-B470-88A9B65BB37E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80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1475-D2C5-4098-944C-47E1A701DA76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15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43A8-A5B1-43D7-866A-1402FD33EC80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7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CC55-7BFF-4258-9355-7F5B87B992DA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82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322-A32E-4174-BD25-03CB0191DFBD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32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4773-8426-4048-BD21-CB7E85C18C4F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2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7BA5-F7E5-46D4-BA7D-01ADCF42ABFB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65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D87086-24E8-49C1-853B-E1B26F337AE9}" type="datetime1">
              <a:rPr lang="en-GB" smtClean="0"/>
              <a:pPr/>
              <a:t>28/03/2015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EB685-41E0-4C97-A973-414A7C51C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487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://www.pinterest.com/nplanning/neighbourhood-plan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uk/imgres?imgurl=http://www.thecalderhub.co.uk/sites/default/files/locality-logo.png&amp;imgrefurl=http://www.thecalderhub.co.uk/social-enterprise&amp;usg=__EQCXHQbBAHkSaR3KtK8dwTOomKM=&amp;h=471&amp;w=886&amp;sz=39&amp;hl=en&amp;start=2&amp;zoom=1&amp;tbnid=ZpCYav6MAQYAcM:&amp;tbnh=78&amp;tbnw=146&amp;ei=vEGuUI2lOqqO0AWv5YCoCw&amp;prev=/search?q=locality&amp;hl=en&amp;gbv=2&amp;tbm=isch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An introduction to Neighbourhood Planning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Andrew Towlerton MRTPI</a:t>
            </a:r>
            <a:endParaRPr lang="en-GB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A growing </a:t>
            </a:r>
            <a:r>
              <a:rPr lang="en-GB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movement</a:t>
            </a:r>
            <a:br>
              <a:rPr lang="en-GB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GB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April 2015</a:t>
            </a: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40108" y="1447800"/>
            <a:ext cx="3595772" cy="4572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00" b="1" dirty="0" smtClean="0">
                <a:latin typeface="Calibri" panose="020F0502020204030204" pitchFamily="34" charset="0"/>
              </a:rPr>
              <a:t>1,300</a:t>
            </a:r>
            <a:r>
              <a:rPr lang="en-GB" sz="3400" b="1" dirty="0">
                <a:latin typeface="Calibri" panose="020F0502020204030204" pitchFamily="34" charset="0"/>
              </a:rPr>
              <a:t>+ areas designated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00" b="1" dirty="0">
                <a:latin typeface="Calibri" panose="020F0502020204030204" pitchFamily="34" charset="0"/>
              </a:rPr>
              <a:t>70 passed examination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00" b="1" dirty="0">
                <a:latin typeface="Calibri" panose="020F0502020204030204" pitchFamily="34" charset="0"/>
              </a:rPr>
              <a:t>44 passed referendum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00" b="1" dirty="0">
                <a:latin typeface="Calibri" panose="020F0502020204030204" pitchFamily="34" charset="0"/>
              </a:rPr>
              <a:t>36 made into law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57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ChangeArrowheads="1"/>
          </p:cNvSpPr>
          <p:nvPr/>
        </p:nvSpPr>
        <p:spPr bwMode="auto">
          <a:xfrm>
            <a:off x="2990850" y="115888"/>
            <a:ext cx="2051050" cy="10080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>
                <a:solidFill>
                  <a:schemeClr val="hlink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Applications </a:t>
            </a:r>
            <a:r>
              <a:rPr lang="en-GB" sz="3200" b="1" dirty="0" smtClean="0">
                <a:solidFill>
                  <a:srgbClr val="000000"/>
                </a:solidFill>
              </a:rPr>
              <a:t>1380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2990850" y="827088"/>
            <a:ext cx="2051050" cy="23764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Designations </a:t>
            </a:r>
            <a:r>
              <a:rPr lang="en-GB" sz="3200" b="1" dirty="0" smtClean="0">
                <a:solidFill>
                  <a:srgbClr val="000000"/>
                </a:solidFill>
              </a:rPr>
              <a:t>1213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4102" name="Text Box 21"/>
          <p:cNvSpPr txBox="1">
            <a:spLocks noChangeArrowheads="1"/>
          </p:cNvSpPr>
          <p:nvPr/>
        </p:nvSpPr>
        <p:spPr bwMode="auto">
          <a:xfrm>
            <a:off x="5076825" y="4884738"/>
            <a:ext cx="381635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0000"/>
                </a:solidFill>
              </a:rPr>
              <a:t>Neighbourhood Planning</a:t>
            </a:r>
            <a:r>
              <a:rPr lang="en-GB" dirty="0">
                <a:solidFill>
                  <a:srgbClr val="000000"/>
                </a:solidFill>
              </a:rPr>
              <a:t>                   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dirty="0">
                <a:solidFill>
                  <a:srgbClr val="000000"/>
                </a:solidFill>
              </a:rPr>
              <a:t>From the Ground Up</a:t>
            </a:r>
          </a:p>
        </p:txBody>
      </p:sp>
      <p:grpSp>
        <p:nvGrpSpPr>
          <p:cNvPr id="4103" name="Group 22"/>
          <p:cNvGrpSpPr>
            <a:grpSpLocks noChangeAspect="1"/>
          </p:cNvGrpSpPr>
          <p:nvPr/>
        </p:nvGrpSpPr>
        <p:grpSpPr bwMode="auto">
          <a:xfrm>
            <a:off x="604838" y="5254399"/>
            <a:ext cx="1295400" cy="469900"/>
            <a:chOff x="340" y="1253"/>
            <a:chExt cx="5125" cy="1860"/>
          </a:xfrm>
        </p:grpSpPr>
        <p:pic>
          <p:nvPicPr>
            <p:cNvPr id="4126" name="Picture 2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42"/>
              <a:ext cx="1726" cy="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7" name="Oval 24"/>
            <p:cNvSpPr>
              <a:spLocks noChangeAspect="1" noChangeArrowheads="1"/>
            </p:cNvSpPr>
            <p:nvPr/>
          </p:nvSpPr>
          <p:spPr bwMode="auto">
            <a:xfrm>
              <a:off x="1610" y="1298"/>
              <a:ext cx="1814" cy="17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28" name="Oval 25"/>
            <p:cNvSpPr>
              <a:spLocks noChangeAspect="1" noChangeArrowheads="1"/>
            </p:cNvSpPr>
            <p:nvPr/>
          </p:nvSpPr>
          <p:spPr bwMode="auto">
            <a:xfrm>
              <a:off x="3651" y="1298"/>
              <a:ext cx="1814" cy="17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29" name="Rectangle 26"/>
            <p:cNvSpPr>
              <a:spLocks noChangeAspect="1" noChangeArrowheads="1"/>
            </p:cNvSpPr>
            <p:nvPr/>
          </p:nvSpPr>
          <p:spPr bwMode="auto">
            <a:xfrm>
              <a:off x="930" y="1298"/>
              <a:ext cx="362" cy="172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30" name="Line 27"/>
            <p:cNvSpPr>
              <a:spLocks noChangeAspect="1" noChangeShapeType="1"/>
            </p:cNvSpPr>
            <p:nvPr/>
          </p:nvSpPr>
          <p:spPr bwMode="auto">
            <a:xfrm>
              <a:off x="385" y="1253"/>
              <a:ext cx="5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1" name="Line 28"/>
            <p:cNvSpPr>
              <a:spLocks noChangeAspect="1" noChangeShapeType="1"/>
            </p:cNvSpPr>
            <p:nvPr/>
          </p:nvSpPr>
          <p:spPr bwMode="auto">
            <a:xfrm>
              <a:off x="340" y="3113"/>
              <a:ext cx="5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4104" name="Text Box 31"/>
          <p:cNvSpPr txBox="1">
            <a:spLocks noChangeArrowheads="1"/>
          </p:cNvSpPr>
          <p:nvPr/>
        </p:nvSpPr>
        <p:spPr bwMode="auto">
          <a:xfrm>
            <a:off x="565150" y="5724299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000000"/>
                </a:solidFill>
              </a:rPr>
              <a:t>Local Authorities</a:t>
            </a:r>
          </a:p>
        </p:txBody>
      </p:sp>
      <p:sp>
        <p:nvSpPr>
          <p:cNvPr id="4105" name="Rectangle 35"/>
          <p:cNvSpPr>
            <a:spLocks noChangeArrowheads="1"/>
          </p:cNvSpPr>
          <p:nvPr/>
        </p:nvSpPr>
        <p:spPr bwMode="auto">
          <a:xfrm>
            <a:off x="488950" y="6053138"/>
            <a:ext cx="16351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900" i="1" dirty="0">
                <a:solidFill>
                  <a:srgbClr val="000000"/>
                </a:solidFill>
              </a:rPr>
              <a:t>There are 336                            local planning authorities </a:t>
            </a:r>
          </a:p>
          <a:p>
            <a:pPr algn="ctr"/>
            <a:r>
              <a:rPr lang="en-GB" sz="900" i="1" dirty="0">
                <a:solidFill>
                  <a:srgbClr val="000000"/>
                </a:solidFill>
              </a:rPr>
              <a:t>(not including county councils)</a:t>
            </a:r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6416448" y="4550595"/>
            <a:ext cx="1223963" cy="646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GB" sz="2000" b="1" dirty="0" smtClean="0">
                <a:solidFill>
                  <a:srgbClr val="993366"/>
                </a:solidFill>
              </a:rPr>
              <a:t>(7)</a:t>
            </a:r>
            <a:endParaRPr lang="en-GB" sz="2000" b="1" dirty="0">
              <a:solidFill>
                <a:srgbClr val="993366"/>
              </a:solidFill>
            </a:endParaRPr>
          </a:p>
        </p:txBody>
      </p:sp>
      <p:sp>
        <p:nvSpPr>
          <p:cNvPr id="4101" name="AutoShape 14"/>
          <p:cNvSpPr>
            <a:spLocks noChangeArrowheads="1"/>
          </p:cNvSpPr>
          <p:nvPr/>
        </p:nvSpPr>
        <p:spPr bwMode="auto">
          <a:xfrm>
            <a:off x="7749722" y="4550595"/>
            <a:ext cx="1223962" cy="6461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GB" sz="2000" b="1" dirty="0" smtClean="0">
                <a:solidFill>
                  <a:srgbClr val="993366"/>
                </a:solidFill>
              </a:rPr>
              <a:t>(38)</a:t>
            </a:r>
            <a:endParaRPr lang="en-GB" sz="2000" b="1" dirty="0">
              <a:solidFill>
                <a:srgbClr val="993366"/>
              </a:solidFill>
            </a:endParaRPr>
          </a:p>
        </p:txBody>
      </p:sp>
      <p:sp>
        <p:nvSpPr>
          <p:cNvPr id="4106" name="AutoShape 49"/>
          <p:cNvSpPr>
            <a:spLocks noChangeArrowheads="1"/>
          </p:cNvSpPr>
          <p:nvPr/>
        </p:nvSpPr>
        <p:spPr bwMode="auto">
          <a:xfrm>
            <a:off x="5234661" y="4550595"/>
            <a:ext cx="1223962" cy="6461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GB" sz="2000" b="1" dirty="0" smtClean="0">
                <a:solidFill>
                  <a:srgbClr val="993366"/>
                </a:solidFill>
              </a:rPr>
              <a:t>(26)</a:t>
            </a:r>
            <a:endParaRPr lang="en-GB" sz="2000" b="1" dirty="0">
              <a:solidFill>
                <a:srgbClr val="993366"/>
              </a:solidFill>
            </a:endParaRPr>
          </a:p>
        </p:txBody>
      </p:sp>
      <p:sp>
        <p:nvSpPr>
          <p:cNvPr id="4107" name="AutoShape 50"/>
          <p:cNvSpPr>
            <a:spLocks noChangeArrowheads="1"/>
          </p:cNvSpPr>
          <p:nvPr/>
        </p:nvSpPr>
        <p:spPr bwMode="auto">
          <a:xfrm>
            <a:off x="4470173" y="4550595"/>
            <a:ext cx="720725" cy="792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GB" sz="2000" b="1" dirty="0" smtClean="0">
                <a:solidFill>
                  <a:srgbClr val="993366"/>
                </a:solidFill>
              </a:rPr>
              <a:t>(42)</a:t>
            </a:r>
            <a:endParaRPr lang="en-GB" b="1" dirty="0">
              <a:solidFill>
                <a:srgbClr val="993366"/>
              </a:solidFill>
            </a:endParaRPr>
          </a:p>
        </p:txBody>
      </p:sp>
      <p:sp>
        <p:nvSpPr>
          <p:cNvPr id="4108" name="Line 55"/>
          <p:cNvSpPr>
            <a:spLocks noChangeShapeType="1"/>
          </p:cNvSpPr>
          <p:nvPr/>
        </p:nvSpPr>
        <p:spPr bwMode="auto">
          <a:xfrm flipV="1">
            <a:off x="2713038" y="60325"/>
            <a:ext cx="0" cy="42211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97175" y="3563103"/>
            <a:ext cx="5975350" cy="400110"/>
            <a:chOff x="2700338" y="4531459"/>
            <a:chExt cx="5975350" cy="400110"/>
          </a:xfrm>
        </p:grpSpPr>
        <p:grpSp>
          <p:nvGrpSpPr>
            <p:cNvPr id="2" name="Group 1"/>
            <p:cNvGrpSpPr/>
            <p:nvPr/>
          </p:nvGrpSpPr>
          <p:grpSpPr>
            <a:xfrm>
              <a:off x="2700338" y="4531459"/>
              <a:ext cx="4824412" cy="400110"/>
              <a:chOff x="2700338" y="4531459"/>
              <a:chExt cx="4824412" cy="400110"/>
            </a:xfrm>
          </p:grpSpPr>
          <p:sp>
            <p:nvSpPr>
              <p:cNvPr id="4109" name="Text Box 56"/>
              <p:cNvSpPr txBox="1">
                <a:spLocks noChangeArrowheads="1"/>
              </p:cNvSpPr>
              <p:nvPr/>
            </p:nvSpPr>
            <p:spPr bwMode="auto">
              <a:xfrm>
                <a:off x="5581650" y="4531519"/>
                <a:ext cx="719138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000" b="1" dirty="0" smtClean="0">
                    <a:solidFill>
                      <a:srgbClr val="993366"/>
                    </a:solidFill>
                  </a:rPr>
                  <a:t>74</a:t>
                </a:r>
                <a:endParaRPr lang="en-GB" sz="2000" b="1" dirty="0">
                  <a:solidFill>
                    <a:srgbClr val="993366"/>
                  </a:solidFill>
                </a:endParaRPr>
              </a:p>
            </p:txBody>
          </p:sp>
          <p:sp>
            <p:nvSpPr>
              <p:cNvPr id="4110" name="Text Box 57"/>
              <p:cNvSpPr txBox="1">
                <a:spLocks noChangeArrowheads="1"/>
              </p:cNvSpPr>
              <p:nvPr/>
            </p:nvSpPr>
            <p:spPr bwMode="auto">
              <a:xfrm>
                <a:off x="6805613" y="4531519"/>
                <a:ext cx="719137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000" b="1" dirty="0" smtClean="0">
                    <a:solidFill>
                      <a:srgbClr val="993366"/>
                    </a:solidFill>
                  </a:rPr>
                  <a:t>52</a:t>
                </a:r>
                <a:endParaRPr lang="en-GB" sz="2000" b="1" dirty="0">
                  <a:solidFill>
                    <a:srgbClr val="993366"/>
                  </a:solidFill>
                </a:endParaRPr>
              </a:p>
            </p:txBody>
          </p:sp>
          <p:sp>
            <p:nvSpPr>
              <p:cNvPr id="4111" name="Text Box 58"/>
              <p:cNvSpPr txBox="1">
                <a:spLocks noChangeArrowheads="1"/>
              </p:cNvSpPr>
              <p:nvPr/>
            </p:nvSpPr>
            <p:spPr bwMode="auto">
              <a:xfrm>
                <a:off x="2700338" y="4564856"/>
                <a:ext cx="1223962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b="1" dirty="0">
                    <a:solidFill>
                      <a:srgbClr val="993366"/>
                    </a:solidFill>
                  </a:rPr>
                  <a:t>Total:</a:t>
                </a:r>
              </a:p>
            </p:txBody>
          </p:sp>
          <p:sp>
            <p:nvSpPr>
              <p:cNvPr id="4112" name="Text Box 61"/>
              <p:cNvSpPr txBox="1">
                <a:spLocks noChangeArrowheads="1"/>
              </p:cNvSpPr>
              <p:nvPr/>
            </p:nvSpPr>
            <p:spPr bwMode="auto">
              <a:xfrm>
                <a:off x="4355977" y="4531459"/>
                <a:ext cx="86372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000" b="1" dirty="0" smtClean="0">
                    <a:solidFill>
                      <a:srgbClr val="993366"/>
                    </a:solidFill>
                  </a:rPr>
                  <a:t>124</a:t>
                </a:r>
                <a:endParaRPr lang="en-GB" b="1" dirty="0">
                  <a:solidFill>
                    <a:srgbClr val="993366"/>
                  </a:solidFill>
                </a:endParaRPr>
              </a:p>
            </p:txBody>
          </p:sp>
        </p:grpSp>
        <p:sp>
          <p:nvSpPr>
            <p:cNvPr id="4113" name="Text Box 63"/>
            <p:cNvSpPr txBox="1">
              <a:spLocks noChangeArrowheads="1"/>
            </p:cNvSpPr>
            <p:nvPr/>
          </p:nvSpPr>
          <p:spPr bwMode="auto">
            <a:xfrm>
              <a:off x="7956550" y="4531519"/>
              <a:ext cx="71913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000" b="1" dirty="0" smtClean="0">
                  <a:solidFill>
                    <a:srgbClr val="993366"/>
                  </a:solidFill>
                </a:rPr>
                <a:t>38</a:t>
              </a:r>
              <a:endParaRPr lang="en-GB" sz="2000" b="1" dirty="0">
                <a:solidFill>
                  <a:srgbClr val="993366"/>
                </a:solidFill>
              </a:endParaRPr>
            </a:p>
          </p:txBody>
        </p:sp>
      </p:grpSp>
      <p:sp>
        <p:nvSpPr>
          <p:cNvPr id="4114" name="AutoShape 6"/>
          <p:cNvSpPr>
            <a:spLocks noChangeArrowheads="1"/>
          </p:cNvSpPr>
          <p:nvPr/>
        </p:nvSpPr>
        <p:spPr bwMode="auto">
          <a:xfrm>
            <a:off x="2990850" y="1774825"/>
            <a:ext cx="2084388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Pre- submission </a:t>
            </a:r>
            <a:r>
              <a:rPr lang="en-GB" sz="3200" b="1" dirty="0" smtClean="0">
                <a:solidFill>
                  <a:srgbClr val="000000"/>
                </a:solidFill>
              </a:rPr>
              <a:t>212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4115" name="AutoShape 12"/>
          <p:cNvSpPr>
            <a:spLocks noChangeArrowheads="1"/>
          </p:cNvSpPr>
          <p:nvPr/>
        </p:nvSpPr>
        <p:spPr bwMode="auto">
          <a:xfrm>
            <a:off x="2990850" y="2505075"/>
            <a:ext cx="2084388" cy="7080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Examination </a:t>
            </a:r>
            <a:r>
              <a:rPr lang="en-GB" sz="3200" b="1" dirty="0" smtClean="0">
                <a:solidFill>
                  <a:srgbClr val="000000"/>
                </a:solidFill>
              </a:rPr>
              <a:t>124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4116" name="Rectangle 3"/>
          <p:cNvSpPr>
            <a:spLocks noChangeArrowheads="1"/>
          </p:cNvSpPr>
          <p:nvPr/>
        </p:nvSpPr>
        <p:spPr bwMode="auto">
          <a:xfrm>
            <a:off x="55408" y="4013994"/>
            <a:ext cx="9144000" cy="5492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smtClean="0">
                <a:solidFill>
                  <a:srgbClr val="FFFFFF"/>
                </a:solidFill>
              </a:rPr>
              <a:t>                 Neighbourhood plans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117" name="Text Box 19"/>
          <p:cNvSpPr txBox="1">
            <a:spLocks noChangeArrowheads="1"/>
          </p:cNvSpPr>
          <p:nvPr/>
        </p:nvSpPr>
        <p:spPr bwMode="auto">
          <a:xfrm>
            <a:off x="6411686" y="3988481"/>
            <a:ext cx="1366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FFFF"/>
                </a:solidFill>
              </a:rPr>
              <a:t>Passed Referendum</a:t>
            </a:r>
          </a:p>
        </p:txBody>
      </p:sp>
      <p:sp>
        <p:nvSpPr>
          <p:cNvPr id="4118" name="Text Box 20"/>
          <p:cNvSpPr txBox="1">
            <a:spLocks noChangeArrowheads="1"/>
          </p:cNvSpPr>
          <p:nvPr/>
        </p:nvSpPr>
        <p:spPr bwMode="auto">
          <a:xfrm>
            <a:off x="7886700" y="4102100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FFFF"/>
                </a:solidFill>
              </a:rPr>
              <a:t>MADE</a:t>
            </a:r>
          </a:p>
        </p:txBody>
      </p:sp>
      <p:sp>
        <p:nvSpPr>
          <p:cNvPr id="4119" name="Text Box 48"/>
          <p:cNvSpPr txBox="1">
            <a:spLocks noChangeArrowheads="1"/>
          </p:cNvSpPr>
          <p:nvPr/>
        </p:nvSpPr>
        <p:spPr bwMode="auto">
          <a:xfrm>
            <a:off x="5221288" y="4013994"/>
            <a:ext cx="1366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FFFF"/>
                </a:solidFill>
              </a:rPr>
              <a:t>Passed Examination</a:t>
            </a:r>
          </a:p>
        </p:txBody>
      </p:sp>
      <p:sp>
        <p:nvSpPr>
          <p:cNvPr id="4120" name="Text Box 51"/>
          <p:cNvSpPr txBox="1">
            <a:spLocks noChangeArrowheads="1"/>
          </p:cNvSpPr>
          <p:nvPr/>
        </p:nvSpPr>
        <p:spPr bwMode="auto">
          <a:xfrm>
            <a:off x="4195309" y="3988481"/>
            <a:ext cx="12239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FFFF"/>
                </a:solidFill>
              </a:rPr>
              <a:t>At Examination</a:t>
            </a:r>
          </a:p>
        </p:txBody>
      </p:sp>
      <p:pic>
        <p:nvPicPr>
          <p:cNvPr id="165966" name="Picture 78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9113" y="155575"/>
            <a:ext cx="2581275" cy="279241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2" name="TextBox 29"/>
          <p:cNvSpPr txBox="1">
            <a:spLocks noChangeArrowheads="1"/>
          </p:cNvSpPr>
          <p:nvPr/>
        </p:nvSpPr>
        <p:spPr bwMode="auto">
          <a:xfrm>
            <a:off x="2683669" y="5254399"/>
            <a:ext cx="2698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 dirty="0" smtClean="0">
                <a:solidFill>
                  <a:srgbClr val="009999"/>
                </a:solidFill>
                <a:latin typeface="Calibri" pitchFamily="34" charset="0"/>
              </a:rPr>
              <a:t>62%</a:t>
            </a:r>
            <a:endParaRPr lang="en-GB" sz="3600" b="1" dirty="0">
              <a:solidFill>
                <a:srgbClr val="009999"/>
              </a:solidFill>
              <a:latin typeface="Calibri" pitchFamily="34" charset="0"/>
            </a:endParaRPr>
          </a:p>
          <a:p>
            <a:pPr eaLnBrk="1" hangingPunct="1"/>
            <a:r>
              <a:rPr lang="en-GB" sz="1600" dirty="0">
                <a:solidFill>
                  <a:srgbClr val="000000"/>
                </a:solidFill>
              </a:rPr>
              <a:t>of Local Authorities contain designated neighbourhood planning areas</a:t>
            </a:r>
          </a:p>
        </p:txBody>
      </p:sp>
      <p:pic>
        <p:nvPicPr>
          <p:cNvPr id="4124" name="Picture 15" descr="3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10" y="1601901"/>
            <a:ext cx="2372239" cy="234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5" name="TextBox 36"/>
          <p:cNvSpPr txBox="1">
            <a:spLocks noChangeArrowheads="1"/>
          </p:cNvSpPr>
          <p:nvPr/>
        </p:nvSpPr>
        <p:spPr bwMode="auto">
          <a:xfrm>
            <a:off x="-82550" y="2170113"/>
            <a:ext cx="2879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 dirty="0">
                <a:solidFill>
                  <a:srgbClr val="FFFFFF"/>
                </a:solidFill>
              </a:rPr>
              <a:t>Average </a:t>
            </a:r>
          </a:p>
          <a:p>
            <a:pPr algn="ctr" eaLnBrk="1" hangingPunct="1"/>
            <a:r>
              <a:rPr lang="en-GB" b="1" dirty="0">
                <a:solidFill>
                  <a:srgbClr val="FFFFFF"/>
                </a:solidFill>
              </a:rPr>
              <a:t>‘Yes’ vote </a:t>
            </a:r>
          </a:p>
          <a:p>
            <a:pPr algn="ctr" eaLnBrk="1" hangingPunct="1"/>
            <a:r>
              <a:rPr lang="en-GB" b="1" dirty="0" smtClean="0">
                <a:solidFill>
                  <a:srgbClr val="FFFFFF"/>
                </a:solidFill>
              </a:rPr>
              <a:t>87%  </a:t>
            </a:r>
          </a:p>
          <a:p>
            <a:pPr algn="ctr" eaLnBrk="1" hangingPunct="1"/>
            <a:r>
              <a:rPr lang="en-GB" b="1" dirty="0" smtClean="0">
                <a:solidFill>
                  <a:srgbClr val="FFFFFF"/>
                </a:solidFill>
              </a:rPr>
              <a:t>Turnout 33%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1979713" y="4563269"/>
            <a:ext cx="24731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 dirty="0" smtClean="0">
                <a:solidFill>
                  <a:srgbClr val="993366"/>
                </a:solidFill>
              </a:rPr>
              <a:t>(At each stage)</a:t>
            </a:r>
            <a:endParaRPr lang="en-GB" sz="2000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15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819131" cy="53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0466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b="1" dirty="0" smtClean="0">
                <a:solidFill>
                  <a:srgbClr val="009999"/>
                </a:solidFill>
                <a:latin typeface="Calibri" panose="020F0502020204030204" pitchFamily="34" charset="0"/>
              </a:rPr>
              <a:t>All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133005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4739"/>
            <a:ext cx="8229600" cy="1143000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Neighbourhood Plans are Flexible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196752"/>
            <a:ext cx="8712968" cy="5184576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SIZE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There is no typical NP community. </a:t>
            </a:r>
            <a:r>
              <a:rPr lang="en-GB" dirty="0" err="1" smtClean="0">
                <a:latin typeface="Calibri" panose="020F0502020204030204" pitchFamily="34" charset="0"/>
              </a:rPr>
              <a:t>Strumpshaw</a:t>
            </a:r>
            <a:r>
              <a:rPr lang="en-GB" dirty="0" smtClean="0">
                <a:latin typeface="Calibri" panose="020F0502020204030204" pitchFamily="34" charset="0"/>
              </a:rPr>
              <a:t> has a population of 650, whilst </a:t>
            </a:r>
            <a:r>
              <a:rPr lang="en-GB" dirty="0" err="1" smtClean="0">
                <a:latin typeface="Calibri" panose="020F0502020204030204" pitchFamily="34" charset="0"/>
              </a:rPr>
              <a:t>Winsford’s</a:t>
            </a:r>
            <a:r>
              <a:rPr lang="en-GB" dirty="0" smtClean="0">
                <a:latin typeface="Calibri" panose="020F0502020204030204" pitchFamily="34" charset="0"/>
              </a:rPr>
              <a:t> is over 30,000.</a:t>
            </a:r>
          </a:p>
          <a:p>
            <a:pPr lvl="1"/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sz="1800" b="1" dirty="0" smtClean="0">
                <a:latin typeface="Calibri" panose="020F0502020204030204" pitchFamily="34" charset="0"/>
              </a:rPr>
              <a:t>SCALE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Plans can be as small or expansive as you like. </a:t>
            </a:r>
            <a:r>
              <a:rPr lang="en-GB" dirty="0" err="1" smtClean="0">
                <a:latin typeface="Calibri" panose="020F0502020204030204" pitchFamily="34" charset="0"/>
              </a:rPr>
              <a:t>Tattenhall</a:t>
            </a:r>
            <a:r>
              <a:rPr lang="en-GB" dirty="0" smtClean="0">
                <a:latin typeface="Calibri" panose="020F0502020204030204" pitchFamily="34" charset="0"/>
              </a:rPr>
              <a:t> has just 6 policies, whilst Thame has 64. Similarly, policies can be very simple or more detailed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and can allocate sites if you wish.</a:t>
            </a:r>
          </a:p>
          <a:p>
            <a:pPr marL="457200" lvl="1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GB" sz="1800" b="1" dirty="0" smtClean="0">
                <a:latin typeface="Calibri" panose="020F0502020204030204" pitchFamily="34" charset="0"/>
              </a:rPr>
              <a:t>COST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Plans vary in cost depending on scale and skills </a:t>
            </a:r>
            <a:r>
              <a:rPr lang="en-GB" dirty="0" smtClean="0">
                <a:latin typeface="Calibri" panose="020F0502020204030204" pitchFamily="34" charset="0"/>
              </a:rPr>
              <a:t>required</a:t>
            </a:r>
            <a:endParaRPr lang="en-GB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36" y="5517232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Will they make a Difference ?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“Pickles overrules planning inspector to block 111-home development 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	Eric Pickles has overruled his own planning inspector to block a 111-home development in Leicestershire because it conflicts with an adopted neighbourhood plan”.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Inside Housing 25 April 2014 </a:t>
            </a:r>
          </a:p>
          <a:p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17232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35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 dirty="0" smtClean="0">
                <a:latin typeface="Calibri" panose="020F0502020204030204" pitchFamily="34" charset="0"/>
                <a:cs typeface="Arial" charset="0"/>
              </a:rPr>
              <a:t>Neighbourhood Planning</a:t>
            </a:r>
            <a:endParaRPr lang="en-GB" dirty="0" smtClean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2"/>
          </p:nvPr>
        </p:nvSpPr>
        <p:spPr bwMode="auto">
          <a:xfrm>
            <a:off x="468313" y="981075"/>
            <a:ext cx="8496300" cy="540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 dirty="0" smtClean="0">
                <a:latin typeface="Calibri" panose="020F0502020204030204" pitchFamily="34" charset="0"/>
                <a:cs typeface="Arial" charset="0"/>
              </a:rPr>
              <a:t>What is a Neighbourhood Plan?</a:t>
            </a:r>
          </a:p>
          <a:p>
            <a:pPr eaLnBrk="1" hangingPunct="1"/>
            <a:endParaRPr lang="en-GB" sz="1000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Calibri" panose="020F0502020204030204" pitchFamily="34" charset="0"/>
                <a:cs typeface="Arial" charset="0"/>
              </a:rPr>
              <a:t>It </a:t>
            </a:r>
            <a:r>
              <a:rPr lang="en-GB" b="1" dirty="0" smtClean="0">
                <a:latin typeface="Calibri" panose="020F0502020204030204" pitchFamily="34" charset="0"/>
                <a:cs typeface="Arial" charset="0"/>
              </a:rPr>
              <a:t>is </a:t>
            </a:r>
            <a:r>
              <a:rPr lang="en-GB" dirty="0" smtClean="0">
                <a:latin typeface="Calibri" panose="020F0502020204030204" pitchFamily="34" charset="0"/>
                <a:cs typeface="Arial" charset="0"/>
              </a:rPr>
              <a:t>about a community using land use and development to deliver somewhere too:</a:t>
            </a: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360738"/>
            <a:ext cx="4030663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684213" y="2871788"/>
            <a:ext cx="1079500" cy="622300"/>
          </a:xfrm>
          <a:prstGeom prst="wedgeEllipseCallout">
            <a:avLst>
              <a:gd name="adj1" fmla="val 42660"/>
              <a:gd name="adj2" fmla="val 132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work</a:t>
            </a:r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2268538" y="5249863"/>
            <a:ext cx="914400" cy="612775"/>
          </a:xfrm>
          <a:prstGeom prst="wedgeEllipseCallout">
            <a:avLst>
              <a:gd name="adj1" fmla="val 33177"/>
              <a:gd name="adj2" fmla="val -228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play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914525" y="2882900"/>
            <a:ext cx="914400" cy="612775"/>
          </a:xfrm>
          <a:prstGeom prst="wedgeEllipseCallout">
            <a:avLst>
              <a:gd name="adj1" fmla="val -34308"/>
              <a:gd name="adj2" fmla="val 161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shop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284663" y="2751138"/>
            <a:ext cx="903287" cy="612775"/>
          </a:xfrm>
          <a:prstGeom prst="wedgeEllipseCallout">
            <a:avLst>
              <a:gd name="adj1" fmla="val -80976"/>
              <a:gd name="adj2" fmla="val 222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live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119563" y="5524500"/>
            <a:ext cx="904875" cy="612775"/>
          </a:xfrm>
          <a:prstGeom prst="wedgeEllipseCallout">
            <a:avLst>
              <a:gd name="adj1" fmla="val -10820"/>
              <a:gd name="adj2" fmla="val -138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eat 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2879725" y="2889250"/>
            <a:ext cx="1368425" cy="612775"/>
          </a:xfrm>
          <a:prstGeom prst="wedgeEllipseCallout">
            <a:avLst>
              <a:gd name="adj1" fmla="val 3349"/>
              <a:gd name="adj2" fmla="val 77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travel 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34925" y="4864100"/>
            <a:ext cx="914400" cy="612775"/>
          </a:xfrm>
          <a:prstGeom prst="wedgeEllipseCallout">
            <a:avLst>
              <a:gd name="adj1" fmla="val 64157"/>
              <a:gd name="adj2" fmla="val -85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park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949325" y="5724525"/>
            <a:ext cx="1223963" cy="612775"/>
          </a:xfrm>
          <a:prstGeom prst="wedgeEllipseCallout">
            <a:avLst>
              <a:gd name="adj1" fmla="val 39423"/>
              <a:gd name="adj2" fmla="val -133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drink</a:t>
            </a:r>
          </a:p>
        </p:txBody>
      </p: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751138"/>
            <a:ext cx="314325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37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A </a:t>
            </a:r>
            <a:r>
              <a:rPr lang="en-GB" dirty="0" smtClean="0">
                <a:latin typeface="Calibri" panose="020F0502020204030204" pitchFamily="34" charset="0"/>
              </a:rPr>
              <a:t>Plan </a:t>
            </a:r>
            <a:r>
              <a:rPr lang="en-GB" dirty="0" smtClean="0">
                <a:latin typeface="Calibri" panose="020F0502020204030204" pitchFamily="34" charset="0"/>
              </a:rPr>
              <a:t>Led System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The primacy </a:t>
            </a:r>
            <a:r>
              <a:rPr lang="en-GB" sz="2800" dirty="0">
                <a:latin typeface="Calibri" panose="020F0502020204030204" pitchFamily="34" charset="0"/>
              </a:rPr>
              <a:t>of the development </a:t>
            </a:r>
            <a:r>
              <a:rPr lang="en-GB" sz="2800" dirty="0" smtClean="0">
                <a:latin typeface="Calibri" panose="020F0502020204030204" pitchFamily="34" charset="0"/>
              </a:rPr>
              <a:t>plans </a:t>
            </a:r>
            <a:r>
              <a:rPr lang="en-GB" sz="2800" dirty="0">
                <a:latin typeface="Calibri" panose="020F0502020204030204" pitchFamily="34" charset="0"/>
              </a:rPr>
              <a:t>established by S54 A of the 1990 Act 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Decisions </a:t>
            </a:r>
            <a:r>
              <a:rPr lang="en-GB" sz="2800" dirty="0">
                <a:latin typeface="Calibri" panose="020F0502020204030204" pitchFamily="34" charset="0"/>
              </a:rPr>
              <a:t>should be taken in accordance with the plan, unless material considerations indicate </a:t>
            </a:r>
            <a:r>
              <a:rPr lang="en-GB" sz="2800" dirty="0" smtClean="0">
                <a:latin typeface="Calibri" panose="020F0502020204030204" pitchFamily="34" charset="0"/>
              </a:rPr>
              <a:t>otherwise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Broadly </a:t>
            </a:r>
            <a:r>
              <a:rPr lang="en-GB" sz="2800" dirty="0" smtClean="0">
                <a:latin typeface="Calibri" panose="020F0502020204030204" pitchFamily="34" charset="0"/>
              </a:rPr>
              <a:t>Hierarchical (see next slide)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89240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5335" y="1268414"/>
            <a:ext cx="3986672" cy="71913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National Planning Policy Framework (NPPF)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5335" y="2781301"/>
            <a:ext cx="4319261" cy="79216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Local Plan (core strategy and other documents)</a:t>
            </a:r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4172747" y="5229225"/>
            <a:ext cx="2325193" cy="8636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presumption in favour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of sustainable development</a:t>
            </a:r>
          </a:p>
        </p:txBody>
      </p:sp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385335" y="3860801"/>
            <a:ext cx="3356658" cy="7207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Neighbourhood Development Plans and orders</a:t>
            </a:r>
          </a:p>
        </p:txBody>
      </p:sp>
      <p:sp>
        <p:nvSpPr>
          <p:cNvPr id="11271" name="Text Box 24"/>
          <p:cNvSpPr txBox="1">
            <a:spLocks noChangeArrowheads="1"/>
          </p:cNvSpPr>
          <p:nvPr/>
        </p:nvSpPr>
        <p:spPr bwMode="auto">
          <a:xfrm>
            <a:off x="6565336" y="5013326"/>
            <a:ext cx="2225562" cy="79216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Local community plan (non statutory)</a:t>
            </a:r>
          </a:p>
        </p:txBody>
      </p:sp>
      <p:sp>
        <p:nvSpPr>
          <p:cNvPr id="11272" name="Text Box 25"/>
          <p:cNvSpPr txBox="1">
            <a:spLocks noChangeArrowheads="1"/>
          </p:cNvSpPr>
          <p:nvPr/>
        </p:nvSpPr>
        <p:spPr bwMode="auto">
          <a:xfrm>
            <a:off x="518663" y="260351"/>
            <a:ext cx="8374796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 smtClean="0">
                <a:solidFill>
                  <a:srgbClr val="669900"/>
                </a:solidFill>
                <a:latin typeface="Calibri" panose="020F0502020204030204" pitchFamily="34" charset="0"/>
              </a:rPr>
              <a:t>POLICY CONTEXT</a:t>
            </a:r>
            <a:endParaRPr lang="en-GB" sz="4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11273" name="Text Box 26"/>
          <p:cNvSpPr txBox="1">
            <a:spLocks noChangeArrowheads="1"/>
          </p:cNvSpPr>
          <p:nvPr/>
        </p:nvSpPr>
        <p:spPr bwMode="auto">
          <a:xfrm>
            <a:off x="6764597" y="2205039"/>
            <a:ext cx="2159631" cy="3587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Sub-regional plans?</a:t>
            </a:r>
          </a:p>
        </p:txBody>
      </p:sp>
      <p:sp>
        <p:nvSpPr>
          <p:cNvPr id="11274" name="Text Box 27"/>
          <p:cNvSpPr txBox="1">
            <a:spLocks noChangeArrowheads="1"/>
          </p:cNvSpPr>
          <p:nvPr/>
        </p:nvSpPr>
        <p:spPr bwMode="auto">
          <a:xfrm>
            <a:off x="518663" y="2205038"/>
            <a:ext cx="2525918" cy="4318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Duty to co-operate</a:t>
            </a:r>
          </a:p>
        </p:txBody>
      </p:sp>
      <p:pic>
        <p:nvPicPr>
          <p:cNvPr id="11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8" y="5640154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30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85336" y="260350"/>
            <a:ext cx="827223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009999"/>
                </a:solidFill>
                <a:latin typeface="Calibri" panose="020F0502020204030204" pitchFamily="34" charset="0"/>
              </a:rPr>
              <a:t>How is the Neighbourhood Plan prepared </a:t>
            </a:r>
            <a:r>
              <a:rPr lang="en-GB" sz="3200" b="1" dirty="0">
                <a:solidFill>
                  <a:srgbClr val="009999"/>
                </a:solidFill>
              </a:rPr>
              <a:t>?</a:t>
            </a:r>
            <a:r>
              <a:rPr lang="en-GB" sz="4000" b="1" dirty="0">
                <a:solidFill>
                  <a:srgbClr val="669900"/>
                </a:solidFill>
              </a:rPr>
              <a:t>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78749" y="1973263"/>
            <a:ext cx="4908252" cy="677862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54000" tIns="28800" rIns="54000" bIns="28800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00"/>
                </a:solidFill>
                <a:cs typeface="Times New Roman" pitchFamily="18" charset="0"/>
              </a:rPr>
              <a:t>Plan prepared by local communities with council providing support and advice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67027" y="3341689"/>
            <a:ext cx="4906787" cy="1082675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0000"/>
                </a:solidFill>
              </a:rPr>
              <a:t>Examined by independent examiner considering fit with local development plan, national policy and alignment with other neighbouring plans – leading to non-binding report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91935" y="2862263"/>
            <a:ext cx="4895065" cy="33020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00"/>
                </a:solidFill>
              </a:rPr>
              <a:t>Extensive community engagement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78748" y="6022975"/>
            <a:ext cx="4895066" cy="45720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00"/>
                </a:solidFill>
                <a:cs typeface="Times New Roman" pitchFamily="18" charset="0"/>
              </a:rPr>
              <a:t>Neighbourhood Plan Adopted by local authority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78749" y="1125539"/>
            <a:ext cx="4908252" cy="555625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0000"/>
                </a:solidFill>
              </a:rPr>
              <a:t>Process instigated by parish council or Neighbourhood Forum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178748" y="5084764"/>
            <a:ext cx="4895066" cy="86518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00"/>
                </a:solidFill>
                <a:cs typeface="Times New Roman" pitchFamily="18" charset="0"/>
              </a:rPr>
              <a:t>Referendum seeking adoption.  Simple majority in favour to progress to adoption  - should we agree this neighbourhood plan?</a:t>
            </a:r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2481963" y="1706563"/>
            <a:ext cx="1466" cy="25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 flipH="1">
            <a:off x="2480499" y="2654300"/>
            <a:ext cx="4395" cy="2222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7" name="Line 10"/>
          <p:cNvSpPr>
            <a:spLocks noChangeShapeType="1"/>
          </p:cNvSpPr>
          <p:nvPr/>
        </p:nvSpPr>
        <p:spPr bwMode="auto">
          <a:xfrm>
            <a:off x="1557455" y="4425950"/>
            <a:ext cx="146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>
            <a:off x="2481963" y="5807075"/>
            <a:ext cx="1466" cy="215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167027" y="4581525"/>
            <a:ext cx="4895066" cy="452438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00"/>
                </a:solidFill>
              </a:rPr>
              <a:t>Proceed to referendum</a:t>
            </a:r>
          </a:p>
        </p:txBody>
      </p:sp>
      <p:sp>
        <p:nvSpPr>
          <p:cNvPr id="14350" name="Line 13"/>
          <p:cNvSpPr>
            <a:spLocks noChangeShapeType="1"/>
          </p:cNvSpPr>
          <p:nvPr/>
        </p:nvSpPr>
        <p:spPr bwMode="auto">
          <a:xfrm>
            <a:off x="2470242" y="4413251"/>
            <a:ext cx="1466" cy="2825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1" name="Line 14"/>
          <p:cNvSpPr>
            <a:spLocks noChangeShapeType="1"/>
          </p:cNvSpPr>
          <p:nvPr/>
        </p:nvSpPr>
        <p:spPr bwMode="auto">
          <a:xfrm>
            <a:off x="2481963" y="5022851"/>
            <a:ext cx="1466" cy="206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>
            <a:off x="2481963" y="3205164"/>
            <a:ext cx="1466" cy="1492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5218864" y="3052763"/>
            <a:ext cx="3721480" cy="1970088"/>
          </a:xfrm>
          <a:prstGeom prst="rect">
            <a:avLst/>
          </a:prstGeom>
          <a:solidFill>
            <a:srgbClr val="BBE0E3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sng" dirty="0">
                <a:solidFill>
                  <a:srgbClr val="000000"/>
                </a:solidFill>
              </a:rPr>
              <a:t>Legal </a:t>
            </a:r>
            <a:r>
              <a:rPr lang="en-GB" sz="1600" b="1" u="sng" dirty="0" smtClean="0">
                <a:solidFill>
                  <a:srgbClr val="000000"/>
                </a:solidFill>
              </a:rPr>
              <a:t>Compliance &amp; Conformity</a:t>
            </a:r>
            <a:endParaRPr lang="en-GB" sz="1600" b="1" u="sng" dirty="0">
              <a:solidFill>
                <a:srgbClr val="000000"/>
              </a:solidFill>
            </a:endParaRPr>
          </a:p>
          <a:p>
            <a:pPr eaLnBrk="0" hangingPunct="0">
              <a:lnSpc>
                <a:spcPct val="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solidFill>
                <a:srgbClr val="000000"/>
              </a:solidFill>
            </a:endParaRP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000000"/>
                </a:solidFill>
              </a:rPr>
              <a:t>Must be in general conformity with national and local e.g. district/city policy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000000"/>
                </a:solidFill>
              </a:rPr>
              <a:t>Neighbourhood </a:t>
            </a:r>
            <a:r>
              <a:rPr lang="en-GB" sz="1600" b="1" dirty="0">
                <a:solidFill>
                  <a:srgbClr val="000000"/>
                </a:solidFill>
              </a:rPr>
              <a:t>plans must comply with a number of EU Directives (</a:t>
            </a:r>
            <a:r>
              <a:rPr lang="en-GB" sz="1600" b="1" dirty="0" smtClean="0">
                <a:solidFill>
                  <a:srgbClr val="000000"/>
                </a:solidFill>
              </a:rPr>
              <a:t>e.g. Environmental </a:t>
            </a:r>
            <a:r>
              <a:rPr lang="en-GB" sz="1600" b="1" dirty="0">
                <a:solidFill>
                  <a:srgbClr val="000000"/>
                </a:solidFill>
              </a:rPr>
              <a:t>Impact Assessment, Habitats Directive</a:t>
            </a:r>
            <a:r>
              <a:rPr lang="en-GB" sz="1600" b="1" dirty="0" smtClean="0">
                <a:solidFill>
                  <a:srgbClr val="000000"/>
                </a:solidFill>
              </a:rPr>
              <a:t>)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5218863" y="1557339"/>
            <a:ext cx="3733202" cy="1368425"/>
          </a:xfrm>
          <a:prstGeom prst="rect">
            <a:avLst/>
          </a:prstGeom>
          <a:solidFill>
            <a:srgbClr val="BBE0E3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sng">
                <a:solidFill>
                  <a:srgbClr val="000000"/>
                </a:solidFill>
              </a:rPr>
              <a:t>Local Authority Support</a:t>
            </a:r>
          </a:p>
          <a:p>
            <a:pPr eaLnBrk="0" hangingPunct="0">
              <a:lnSpc>
                <a:spcPct val="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solidFill>
                <a:srgbClr val="000000"/>
              </a:solidFill>
            </a:endParaRP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00"/>
                </a:solidFill>
              </a:rPr>
              <a:t>Local Authorities must provide support and advice to parishes or forums preparing a plan. </a:t>
            </a:r>
          </a:p>
        </p:txBody>
      </p:sp>
      <p:sp>
        <p:nvSpPr>
          <p:cNvPr id="14355" name="Text Box 18"/>
          <p:cNvSpPr txBox="1">
            <a:spLocks noChangeArrowheads="1"/>
          </p:cNvSpPr>
          <p:nvPr/>
        </p:nvSpPr>
        <p:spPr bwMode="auto">
          <a:xfrm>
            <a:off x="5235094" y="5163275"/>
            <a:ext cx="3709759" cy="1106958"/>
          </a:xfrm>
          <a:prstGeom prst="rect">
            <a:avLst/>
          </a:prstGeom>
          <a:solidFill>
            <a:srgbClr val="BBE0E3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sng" dirty="0">
                <a:solidFill>
                  <a:srgbClr val="000000"/>
                </a:solidFill>
              </a:rPr>
              <a:t>Referendum</a:t>
            </a:r>
          </a:p>
          <a:p>
            <a:pPr eaLnBrk="0" hangingPunct="0">
              <a:lnSpc>
                <a:spcPct val="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solidFill>
                <a:srgbClr val="000000"/>
              </a:solidFill>
            </a:endParaRP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0000"/>
                </a:solidFill>
              </a:rPr>
              <a:t>Referendum area can be wider than neighbourhood – if proposals impact on others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682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latin typeface="Calibri" panose="020F0502020204030204" pitchFamily="34" charset="0"/>
              </a:rPr>
              <a:t>Examples of emerging policies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288" y="1484313"/>
          <a:ext cx="8353424" cy="41563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76712"/>
                <a:gridCol w="4176712"/>
              </a:tblGrid>
              <a:tr h="527013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Environment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Economy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Neighbourhood</a:t>
                      </a:r>
                      <a:r>
                        <a:rPr lang="en-GB" sz="1800" baseline="0" dirty="0" smtClean="0"/>
                        <a:t> d</a:t>
                      </a:r>
                      <a:r>
                        <a:rPr lang="en-GB" sz="1800" dirty="0" smtClean="0"/>
                        <a:t>esign</a:t>
                      </a:r>
                      <a:r>
                        <a:rPr lang="en-GB" sz="1800" baseline="0" dirty="0" smtClean="0"/>
                        <a:t> guide &amp; p</a:t>
                      </a:r>
                      <a:r>
                        <a:rPr lang="en-GB" sz="1800" dirty="0" smtClean="0"/>
                        <a:t>lace</a:t>
                      </a:r>
                      <a:r>
                        <a:rPr lang="en-GB" sz="1800" baseline="0" dirty="0" smtClean="0"/>
                        <a:t> specific design policies</a:t>
                      </a:r>
                      <a:endParaRPr lang="en-GB" sz="1800" dirty="0" smtClean="0"/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Protection</a:t>
                      </a:r>
                      <a:r>
                        <a:rPr lang="en-GB" sz="1800" baseline="0" dirty="0" smtClean="0"/>
                        <a:t> &amp; allocation of employment</a:t>
                      </a:r>
                      <a:endParaRPr lang="en-GB" sz="1800" dirty="0"/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0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Designation</a:t>
                      </a:r>
                      <a:r>
                        <a:rPr lang="en-GB" sz="1800" baseline="0" dirty="0" smtClean="0"/>
                        <a:t> of Local Green Space</a:t>
                      </a:r>
                      <a:endParaRPr lang="en-GB" sz="1800" dirty="0"/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Protection of</a:t>
                      </a:r>
                      <a:r>
                        <a:rPr lang="en-GB" sz="1800" baseline="0" dirty="0" smtClean="0"/>
                        <a:t> car parks</a:t>
                      </a:r>
                      <a:endParaRPr lang="en-GB" sz="1800" dirty="0"/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9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Coalescence</a:t>
                      </a:r>
                      <a:r>
                        <a:rPr lang="en-GB" sz="1800" baseline="0" dirty="0" smtClean="0"/>
                        <a:t> of settlements</a:t>
                      </a:r>
                      <a:endParaRPr lang="en-GB" sz="1800" dirty="0"/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Town centre redevelopment</a:t>
                      </a:r>
                      <a:r>
                        <a:rPr lang="en-GB" sz="1800" baseline="0" dirty="0" smtClean="0"/>
                        <a:t> sites</a:t>
                      </a:r>
                      <a:endParaRPr lang="en-GB" sz="1800" dirty="0" smtClean="0"/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0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Protection</a:t>
                      </a:r>
                      <a:r>
                        <a:rPr lang="en-GB" sz="1800" baseline="0" dirty="0" smtClean="0"/>
                        <a:t> of gardens</a:t>
                      </a:r>
                      <a:endParaRPr lang="en-GB" sz="1800" dirty="0"/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Development of workshops</a:t>
                      </a:r>
                      <a:endParaRPr lang="en-GB" sz="1800" dirty="0"/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65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Small</a:t>
                      </a:r>
                      <a:r>
                        <a:rPr lang="en-GB" sz="1800" baseline="0" dirty="0" smtClean="0"/>
                        <a:t> scale renewable energy</a:t>
                      </a:r>
                      <a:endParaRPr lang="en-GB" sz="1800" dirty="0"/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Encouragement</a:t>
                      </a:r>
                      <a:r>
                        <a:rPr lang="en-GB" sz="1800" baseline="0" dirty="0" smtClean="0"/>
                        <a:t> of working from home</a:t>
                      </a:r>
                      <a:endParaRPr lang="en-GB" sz="1800" dirty="0"/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76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Enhancement of</a:t>
                      </a:r>
                      <a:r>
                        <a:rPr lang="en-GB" sz="1800" baseline="0" dirty="0" smtClean="0"/>
                        <a:t> biodiversity</a:t>
                      </a:r>
                      <a:endParaRPr lang="en-GB" sz="1800" dirty="0"/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New retail</a:t>
                      </a:r>
                      <a:r>
                        <a:rPr lang="en-GB" sz="1800" baseline="0" dirty="0" smtClean="0"/>
                        <a:t> in town centres</a:t>
                      </a:r>
                      <a:endParaRPr lang="en-GB" sz="1800" dirty="0"/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Control</a:t>
                      </a:r>
                      <a:r>
                        <a:rPr lang="en-GB" sz="1800" baseline="0" dirty="0" smtClean="0"/>
                        <a:t> of advertisements &amp; </a:t>
                      </a:r>
                      <a:r>
                        <a:rPr lang="en-GB" sz="1800" dirty="0" smtClean="0"/>
                        <a:t>protection of</a:t>
                      </a:r>
                      <a:r>
                        <a:rPr lang="en-GB" sz="1800" baseline="0" dirty="0" smtClean="0"/>
                        <a:t> traditional shop fronts</a:t>
                      </a:r>
                      <a:endParaRPr lang="en-GB" sz="1800" dirty="0" smtClean="0"/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Protection</a:t>
                      </a:r>
                      <a:r>
                        <a:rPr lang="en-GB" sz="1800" baseline="0" dirty="0" smtClean="0"/>
                        <a:t> of business uses in village centre</a:t>
                      </a:r>
                      <a:endParaRPr lang="en-GB" sz="1800" dirty="0"/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89240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78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Aims </a:t>
            </a:r>
            <a:r>
              <a:rPr lang="en-GB" dirty="0"/>
              <a:t>of </a:t>
            </a:r>
            <a:r>
              <a:rPr lang="en-GB" dirty="0" smtClean="0"/>
              <a:t>Today’s Session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 smtClean="0">
                <a:latin typeface="Calibri" pitchFamily="34" charset="0"/>
              </a:rPr>
              <a:t>What is Neighbourhood Planning?</a:t>
            </a:r>
          </a:p>
          <a:p>
            <a:r>
              <a:rPr lang="en-GB" sz="3600" dirty="0" smtClean="0">
                <a:latin typeface="Calibri" pitchFamily="34" charset="0"/>
              </a:rPr>
              <a:t>What is involved?</a:t>
            </a:r>
          </a:p>
          <a:p>
            <a:r>
              <a:rPr lang="en-GB" sz="3600" dirty="0" smtClean="0">
                <a:latin typeface="Calibri" pitchFamily="34" charset="0"/>
              </a:rPr>
              <a:t>Is </a:t>
            </a:r>
            <a:r>
              <a:rPr lang="en-GB" sz="3600" dirty="0" smtClean="0">
                <a:latin typeface="Calibri" pitchFamily="34" charset="0"/>
              </a:rPr>
              <a:t>it </a:t>
            </a:r>
            <a:r>
              <a:rPr lang="en-GB" sz="3600" dirty="0" smtClean="0">
                <a:latin typeface="Calibri" pitchFamily="34" charset="0"/>
              </a:rPr>
              <a:t>the </a:t>
            </a:r>
            <a:r>
              <a:rPr lang="en-GB" sz="3600" dirty="0" smtClean="0">
                <a:latin typeface="Calibri" pitchFamily="34" charset="0"/>
              </a:rPr>
              <a:t>right </a:t>
            </a:r>
            <a:r>
              <a:rPr lang="en-GB" sz="3600" dirty="0" smtClean="0">
                <a:latin typeface="Calibri" pitchFamily="34" charset="0"/>
              </a:rPr>
              <a:t>option?</a:t>
            </a:r>
          </a:p>
          <a:p>
            <a:r>
              <a:rPr lang="en-GB" sz="3600" dirty="0">
                <a:latin typeface="Calibri" pitchFamily="34" charset="0"/>
              </a:rPr>
              <a:t>What help is available</a:t>
            </a:r>
            <a:r>
              <a:rPr lang="en-GB" sz="3600" dirty="0" smtClean="0">
                <a:latin typeface="Calibri" pitchFamily="34" charset="0"/>
              </a:rPr>
              <a:t>?</a:t>
            </a:r>
            <a:endParaRPr lang="en-GB" sz="3600" dirty="0" smtClean="0">
              <a:latin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</a:rPr>
              <a:t>Lessons Learnt?</a:t>
            </a:r>
          </a:p>
          <a:p>
            <a:r>
              <a:rPr lang="en-GB" sz="3600" dirty="0" smtClean="0">
                <a:latin typeface="Calibri" pitchFamily="34" charset="0"/>
              </a:rPr>
              <a:t>Interactive as possible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92961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latin typeface="Calibri" panose="020F0502020204030204" pitchFamily="34" charset="0"/>
              </a:rPr>
              <a:t>Examples of emerging policies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288" y="1484313"/>
          <a:ext cx="8353424" cy="43794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76712"/>
                <a:gridCol w="4176712"/>
              </a:tblGrid>
              <a:tr h="504157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Housing</a:t>
                      </a: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Community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28"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Residential uses in town centres</a:t>
                      </a:r>
                      <a:endParaRPr lang="en-GB" sz="1800" dirty="0"/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Allotments</a:t>
                      </a:r>
                      <a:endParaRPr lang="en-GB" sz="1800" dirty="0"/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0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Code</a:t>
                      </a:r>
                      <a:r>
                        <a:rPr lang="en-GB" sz="1800" baseline="0" dirty="0" smtClean="0"/>
                        <a:t> for Sustainable Homes</a:t>
                      </a:r>
                      <a:endParaRPr lang="en-GB" sz="1800" dirty="0"/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Cycle</a:t>
                      </a:r>
                      <a:r>
                        <a:rPr lang="en-GB" sz="1800" baseline="0" dirty="0" smtClean="0"/>
                        <a:t> &amp; pedestrian links</a:t>
                      </a:r>
                      <a:endParaRPr lang="en-GB" sz="1800" dirty="0"/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Car parking</a:t>
                      </a:r>
                      <a:r>
                        <a:rPr lang="en-GB" sz="1800" baseline="0" dirty="0" smtClean="0"/>
                        <a:t> spaces in development</a:t>
                      </a:r>
                      <a:endParaRPr lang="en-GB" sz="1800" dirty="0"/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Protection of</a:t>
                      </a:r>
                      <a:r>
                        <a:rPr lang="en-GB" sz="1800" baseline="0" dirty="0" smtClean="0"/>
                        <a:t> local shops and pubs</a:t>
                      </a:r>
                      <a:endParaRPr lang="en-GB" sz="1800" dirty="0"/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Meeting </a:t>
                      </a:r>
                      <a:r>
                        <a:rPr lang="en-GB" sz="1800" baseline="0" dirty="0" smtClean="0"/>
                        <a:t>local housing need &amp; o</a:t>
                      </a:r>
                      <a:r>
                        <a:rPr lang="en-GB" sz="1800" dirty="0" smtClean="0"/>
                        <a:t>ccupation</a:t>
                      </a:r>
                      <a:r>
                        <a:rPr lang="en-GB" sz="1800" baseline="0" dirty="0" smtClean="0"/>
                        <a:t> of affordable housing </a:t>
                      </a: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Developer</a:t>
                      </a:r>
                      <a:r>
                        <a:rPr lang="en-GB" sz="1800" baseline="0" dirty="0" smtClean="0"/>
                        <a:t> contributions to improvement of community facilities</a:t>
                      </a:r>
                      <a:endParaRPr lang="en-GB" sz="1800" dirty="0" smtClean="0"/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Housing for local older people</a:t>
                      </a: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New community facilities</a:t>
                      </a:r>
                      <a:r>
                        <a:rPr lang="en-GB" sz="1800" baseline="0" dirty="0" smtClean="0"/>
                        <a:t> </a:t>
                      </a:r>
                      <a:endParaRPr lang="en-GB" sz="1800" dirty="0" smtClean="0"/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Conversion of redundant buildings</a:t>
                      </a: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Development of community hubs</a:t>
                      </a:r>
                      <a:endParaRPr lang="en-GB" sz="1800" dirty="0"/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Housing</a:t>
                      </a:r>
                      <a:r>
                        <a:rPr lang="en-GB" sz="1800" baseline="0" dirty="0" smtClean="0"/>
                        <a:t> on farms</a:t>
                      </a:r>
                      <a:endParaRPr lang="en-GB" sz="1800" dirty="0" smtClean="0"/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Protection of community facilities</a:t>
                      </a: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Limit</a:t>
                      </a:r>
                      <a:r>
                        <a:rPr lang="en-GB" sz="1800" baseline="0" dirty="0" smtClean="0"/>
                        <a:t> extensions on small properties</a:t>
                      </a:r>
                      <a:endParaRPr lang="en-GB" sz="1800" dirty="0" smtClean="0"/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Broadband provision</a:t>
                      </a:r>
                      <a:endParaRPr lang="en-GB" sz="1800" dirty="0"/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720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anose="020F0502020204030204" pitchFamily="34" charset="0"/>
                <a:ea typeface="ＭＳ Ｐゴシック" pitchFamily="34" charset="-128"/>
              </a:rPr>
              <a:t>Why communities might want one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68413"/>
            <a:ext cx="8229600" cy="4857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Calibri" panose="020F0502020204030204" pitchFamily="34" charset="0"/>
                <a:ea typeface="ＭＳ Ｐゴシック" pitchFamily="34" charset="-128"/>
              </a:rPr>
              <a:t>Statutory </a:t>
            </a:r>
            <a:r>
              <a:rPr lang="en-GB" sz="2800" dirty="0" smtClean="0">
                <a:latin typeface="Calibri" panose="020F0502020204030204" pitchFamily="34" charset="0"/>
                <a:ea typeface="ＭＳ Ｐゴシック" pitchFamily="34" charset="-128"/>
              </a:rPr>
              <a:t>Plan</a:t>
            </a:r>
            <a:endParaRPr lang="en-GB" sz="28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alibri" panose="020F0502020204030204" pitchFamily="34" charset="0"/>
              </a:rPr>
              <a:t>Enables local communities to decide how their </a:t>
            </a:r>
            <a:r>
              <a:rPr lang="en-GB" sz="2800" dirty="0" smtClean="0">
                <a:latin typeface="Calibri" panose="020F0502020204030204" pitchFamily="34" charset="0"/>
              </a:rPr>
              <a:t>area </a:t>
            </a:r>
            <a:r>
              <a:rPr lang="en-GB" sz="2800" dirty="0" smtClean="0">
                <a:latin typeface="Calibri" panose="020F0502020204030204" pitchFamily="34" charset="0"/>
              </a:rPr>
              <a:t>will </a:t>
            </a:r>
            <a:r>
              <a:rPr lang="en-GB" sz="2800" dirty="0" smtClean="0">
                <a:latin typeface="Calibri" panose="020F0502020204030204" pitchFamily="34" charset="0"/>
              </a:rPr>
              <a:t>develop</a:t>
            </a:r>
            <a:endParaRPr lang="en-GB" sz="28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Calibri" panose="020F0502020204030204" pitchFamily="34" charset="0"/>
                <a:ea typeface="ＭＳ Ｐゴシック" pitchFamily="34" charset="-128"/>
              </a:rPr>
              <a:t>More detailed policy than might exist in the Local Plan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alibri" panose="020F0502020204030204" pitchFamily="34" charset="0"/>
              </a:rPr>
              <a:t>Will strongly influence future planning </a:t>
            </a:r>
            <a:r>
              <a:rPr lang="en-GB" sz="2800" dirty="0">
                <a:latin typeface="Calibri" panose="020F0502020204030204" pitchFamily="34" charset="0"/>
              </a:rPr>
              <a:t>d</a:t>
            </a:r>
            <a:r>
              <a:rPr lang="en-GB" sz="2800" dirty="0" smtClean="0">
                <a:latin typeface="Calibri" panose="020F0502020204030204" pitchFamily="34" charset="0"/>
              </a:rPr>
              <a:t>ecisions </a:t>
            </a:r>
            <a:r>
              <a:rPr lang="en-GB" sz="2800" dirty="0" smtClean="0">
                <a:latin typeface="Calibri" panose="020F0502020204030204" pitchFamily="34" charset="0"/>
              </a:rPr>
              <a:t>in that </a:t>
            </a:r>
            <a:r>
              <a:rPr lang="en-GB" sz="2800" dirty="0" smtClean="0">
                <a:latin typeface="Calibri" panose="020F0502020204030204" pitchFamily="34" charset="0"/>
              </a:rPr>
              <a:t>area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alibri" panose="020F0502020204030204" pitchFamily="34" charset="0"/>
              </a:rPr>
              <a:t>Feet round the planning table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alibri" panose="020F0502020204030204" pitchFamily="34" charset="0"/>
                <a:ea typeface="ＭＳ Ｐゴシック" pitchFamily="34" charset="-128"/>
              </a:rPr>
              <a:t>Shared Vision for the Community</a:t>
            </a:r>
            <a:endParaRPr lang="en-GB" sz="28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  <a:ea typeface="ＭＳ Ｐゴシック" pitchFamily="34" charset="-128"/>
              </a:rPr>
              <a:t>B</a:t>
            </a:r>
            <a:r>
              <a:rPr lang="en-GB" sz="2800" dirty="0" smtClean="0">
                <a:latin typeface="Calibri" panose="020F0502020204030204" pitchFamily="34" charset="0"/>
                <a:ea typeface="ＭＳ Ｐゴシック" pitchFamily="34" charset="-128"/>
              </a:rPr>
              <a:t>ring</a:t>
            </a:r>
            <a:r>
              <a:rPr lang="en-GB" sz="2800" dirty="0" smtClean="0">
                <a:latin typeface="Calibri" panose="020F0502020204030204" pitchFamily="34" charset="0"/>
                <a:ea typeface="ＭＳ Ｐゴシック" pitchFamily="34" charset="-128"/>
              </a:rPr>
              <a:t> communities together</a:t>
            </a:r>
            <a:endParaRPr lang="en-GB" sz="28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GB" sz="3200" dirty="0" smtClean="0">
              <a:ea typeface="ＭＳ Ｐゴシック" pitchFamily="34" charset="-128"/>
            </a:endParaRPr>
          </a:p>
        </p:txBody>
      </p:sp>
      <p:pic>
        <p:nvPicPr>
          <p:cNvPr id="5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54643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8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And might not want one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Not 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certain i.e. can be rejected at referendum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Still only one of a number of ‘material considerations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’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Cannot be used to stop development</a:t>
            </a:r>
            <a:endParaRPr lang="en-US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Where an area is not facing development pressures may be of limited value</a:t>
            </a:r>
          </a:p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Other options – Village Design 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Statements</a:t>
            </a:r>
          </a:p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Can be resource intensive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8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32904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4520" y="1268760"/>
            <a:ext cx="86320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8292" y="11663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4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We spent…</a:t>
            </a:r>
            <a:endParaRPr lang="en-GB" sz="4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382" y="1171488"/>
            <a:ext cx="76883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In the small coastal village of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Lympstone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£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6,389</a:t>
            </a:r>
            <a:endParaRPr lang="en-GB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In the large Leicestershire village of Broughton Astley:  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£14,312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In the Exeter ward of St James:  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£10,450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In the deprived urban area of </a:t>
            </a:r>
            <a:r>
              <a:rPr lang="en-GB" sz="2000" dirty="0" err="1" smtClean="0">
                <a:solidFill>
                  <a:prstClr val="black"/>
                </a:solidFill>
                <a:latin typeface="Calibri"/>
              </a:rPr>
              <a:t>Heathfield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 Park: 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£19,500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1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In the coastal towns of Lynton &amp;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Lynmouth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in Exmoor: 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£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27,681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In the small Norfolk village of </a:t>
            </a:r>
            <a:r>
              <a:rPr lang="en-GB" sz="2000" dirty="0" err="1" smtClean="0">
                <a:solidFill>
                  <a:prstClr val="black"/>
                </a:solidFill>
                <a:latin typeface="Calibri"/>
              </a:rPr>
              <a:t>Strumpshaw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£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4,220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But does not include all costs e.g. clerk/</a:t>
            </a:r>
            <a:r>
              <a:rPr lang="en-GB" sz="2000" dirty="0" err="1" smtClean="0">
                <a:solidFill>
                  <a:prstClr val="black"/>
                </a:solidFill>
                <a:latin typeface="Calibri"/>
              </a:rPr>
              <a:t>cllr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 time etc.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531343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600" dirty="0" smtClean="0">
                <a:solidFill>
                  <a:prstClr val="black"/>
                </a:solidFill>
                <a:latin typeface="Calibri"/>
              </a:rPr>
              <a:t>Average: </a:t>
            </a:r>
            <a:r>
              <a:rPr lang="en-GB" sz="3600" b="1" dirty="0" smtClean="0">
                <a:solidFill>
                  <a:prstClr val="black"/>
                </a:solidFill>
                <a:latin typeface="Calibri"/>
              </a:rPr>
              <a:t>£13,758</a:t>
            </a:r>
            <a:endParaRPr lang="en-GB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01" y="5445224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519310" y="1245692"/>
            <a:ext cx="5923249" cy="4897622"/>
            <a:chOff x="1043608" y="1435494"/>
            <a:chExt cx="5923249" cy="4897622"/>
          </a:xfrm>
        </p:grpSpPr>
        <p:sp>
          <p:nvSpPr>
            <p:cNvPr id="4" name="Text Box 19"/>
            <p:cNvSpPr txBox="1"/>
            <p:nvPr/>
          </p:nvSpPr>
          <p:spPr>
            <a:xfrm>
              <a:off x="1043608" y="1628800"/>
              <a:ext cx="5669249" cy="427702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91440" rIns="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2"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b="1" dirty="0" smtClean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£5,000</a:t>
              </a:r>
              <a:r>
                <a:rPr lang="en-GB" sz="2000" dirty="0" smtClean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 	Project planning advice &amp; Graphic 	design</a:t>
              </a:r>
              <a:endParaRPr lang="en-GB" sz="3200" i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endParaRPr>
            </a:p>
            <a:p>
              <a:pPr lvl="2"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b="1" dirty="0" smtClean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£3,820</a:t>
              </a:r>
              <a:r>
                <a:rPr lang="en-GB" sz="2000" dirty="0" smtClean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 	Rural community Council 	(consultation</a:t>
              </a:r>
              <a:r>
                <a:rPr lang="en-GB" sz="2000" dirty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 </a:t>
              </a:r>
              <a:r>
                <a:rPr lang="en-GB" sz="2000" dirty="0" smtClean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events, 	design/analysis of survey)</a:t>
              </a:r>
              <a:r>
                <a:rPr lang="en-GB" sz="2000" dirty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/>
              </a:r>
              <a:br>
                <a:rPr lang="en-GB" sz="2000" dirty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</a:br>
              <a:r>
                <a:rPr lang="en-GB" sz="2000" b="1" dirty="0" smtClean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£3,035</a:t>
              </a:r>
              <a:r>
                <a:rPr lang="en-GB" sz="2000" dirty="0" smtClean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 	Printing &amp; distribution</a:t>
              </a:r>
              <a:r>
                <a:rPr lang="en-GB" sz="2000" dirty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/>
              </a:r>
              <a:br>
                <a:rPr lang="en-GB" sz="2000" dirty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</a:br>
              <a:r>
                <a:rPr lang="en-GB" sz="2000" b="1" dirty="0" smtClean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£360</a:t>
              </a:r>
              <a:r>
                <a:rPr lang="en-GB" sz="2000" dirty="0" smtClean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  	Advertising in newspapers</a:t>
              </a:r>
              <a:r>
                <a:rPr lang="en-GB" sz="2000" dirty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/>
              </a:r>
              <a:br>
                <a:rPr lang="en-GB" sz="2000" dirty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</a:br>
              <a:r>
                <a:rPr lang="en-GB" sz="2000" b="1" dirty="0" smtClean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£210 	</a:t>
              </a:r>
              <a:r>
                <a:rPr lang="en-GB" sz="2000" dirty="0" smtClean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Environmental data from 	Leicestershire Council </a:t>
              </a:r>
              <a:r>
                <a:rPr lang="en-GB" sz="2000" b="1" u="sng" dirty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/>
              </a:r>
              <a:br>
                <a:rPr lang="en-GB" sz="2000" b="1" u="sng" dirty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</a:br>
              <a:r>
                <a:rPr lang="en-GB" sz="2000" b="1" dirty="0" smtClean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£130 	</a:t>
              </a:r>
              <a:r>
                <a:rPr lang="en-GB" sz="2000" dirty="0" smtClean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Postage</a:t>
              </a:r>
              <a:endParaRPr lang="en-GB" sz="3200" i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endParaRPr>
            </a:p>
            <a:p>
              <a:pPr lvl="2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r>
                <a:rPr lang="en-GB" sz="3200" b="1" dirty="0" smtClean="0">
                  <a:solidFill>
                    <a:srgbClr val="000000"/>
                  </a:solidFill>
                </a:rPr>
                <a:t>TOTAL </a:t>
              </a:r>
              <a:r>
                <a:rPr lang="en-GB" sz="3200" b="1" dirty="0">
                  <a:solidFill>
                    <a:srgbClr val="000000"/>
                  </a:solidFill>
                </a:rPr>
                <a:t>SPEND</a:t>
              </a:r>
              <a:r>
                <a:rPr lang="en-GB" sz="3200" dirty="0">
                  <a:solidFill>
                    <a:srgbClr val="000000"/>
                  </a:solidFill>
                </a:rPr>
                <a:t>: </a:t>
              </a:r>
              <a:r>
                <a:rPr lang="en-GB" sz="3200" dirty="0" smtClean="0">
                  <a:solidFill>
                    <a:srgbClr val="000000"/>
                  </a:solidFill>
                </a:rPr>
                <a:t>£14,312</a:t>
              </a:r>
              <a:endParaRPr lang="en-GB" sz="32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475656" y="1484784"/>
              <a:ext cx="0" cy="4608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948264" y="1484784"/>
              <a:ext cx="0" cy="4608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1524699" y="1435494"/>
              <a:ext cx="1233714" cy="193306"/>
            </a:xfrm>
            <a:custGeom>
              <a:avLst/>
              <a:gdLst>
                <a:gd name="connsiteX0" fmla="*/ 0 w 1233714"/>
                <a:gd name="connsiteY0" fmla="*/ 0 h 193306"/>
                <a:gd name="connsiteX1" fmla="*/ 87085 w 1233714"/>
                <a:gd name="connsiteY1" fmla="*/ 14515 h 193306"/>
                <a:gd name="connsiteX2" fmla="*/ 116114 w 1233714"/>
                <a:gd name="connsiteY2" fmla="*/ 58058 h 193306"/>
                <a:gd name="connsiteX3" fmla="*/ 145143 w 1233714"/>
                <a:gd name="connsiteY3" fmla="*/ 188686 h 193306"/>
                <a:gd name="connsiteX4" fmla="*/ 188685 w 1233714"/>
                <a:gd name="connsiteY4" fmla="*/ 174172 h 193306"/>
                <a:gd name="connsiteX5" fmla="*/ 203200 w 1233714"/>
                <a:gd name="connsiteY5" fmla="*/ 130629 h 193306"/>
                <a:gd name="connsiteX6" fmla="*/ 304800 w 1233714"/>
                <a:gd name="connsiteY6" fmla="*/ 0 h 193306"/>
                <a:gd name="connsiteX7" fmla="*/ 348343 w 1233714"/>
                <a:gd name="connsiteY7" fmla="*/ 14515 h 193306"/>
                <a:gd name="connsiteX8" fmla="*/ 406400 w 1233714"/>
                <a:gd name="connsiteY8" fmla="*/ 145143 h 193306"/>
                <a:gd name="connsiteX9" fmla="*/ 420914 w 1233714"/>
                <a:gd name="connsiteY9" fmla="*/ 188686 h 193306"/>
                <a:gd name="connsiteX10" fmla="*/ 493485 w 1233714"/>
                <a:gd name="connsiteY10" fmla="*/ 174172 h 193306"/>
                <a:gd name="connsiteX11" fmla="*/ 580571 w 1233714"/>
                <a:gd name="connsiteY11" fmla="*/ 29029 h 193306"/>
                <a:gd name="connsiteX12" fmla="*/ 624114 w 1233714"/>
                <a:gd name="connsiteY12" fmla="*/ 0 h 193306"/>
                <a:gd name="connsiteX13" fmla="*/ 682171 w 1233714"/>
                <a:gd name="connsiteY13" fmla="*/ 14515 h 193306"/>
                <a:gd name="connsiteX14" fmla="*/ 696685 w 1233714"/>
                <a:gd name="connsiteY14" fmla="*/ 58058 h 193306"/>
                <a:gd name="connsiteX15" fmla="*/ 711200 w 1233714"/>
                <a:gd name="connsiteY15" fmla="*/ 116115 h 193306"/>
                <a:gd name="connsiteX16" fmla="*/ 769257 w 1233714"/>
                <a:gd name="connsiteY16" fmla="*/ 188686 h 193306"/>
                <a:gd name="connsiteX17" fmla="*/ 812800 w 1233714"/>
                <a:gd name="connsiteY17" fmla="*/ 159658 h 193306"/>
                <a:gd name="connsiteX18" fmla="*/ 870857 w 1233714"/>
                <a:gd name="connsiteY18" fmla="*/ 72572 h 193306"/>
                <a:gd name="connsiteX19" fmla="*/ 899885 w 1233714"/>
                <a:gd name="connsiteY19" fmla="*/ 29029 h 193306"/>
                <a:gd name="connsiteX20" fmla="*/ 943428 w 1233714"/>
                <a:gd name="connsiteY20" fmla="*/ 0 h 193306"/>
                <a:gd name="connsiteX21" fmla="*/ 957943 w 1233714"/>
                <a:gd name="connsiteY21" fmla="*/ 43543 h 193306"/>
                <a:gd name="connsiteX22" fmla="*/ 1016000 w 1233714"/>
                <a:gd name="connsiteY22" fmla="*/ 130629 h 193306"/>
                <a:gd name="connsiteX23" fmla="*/ 1074057 w 1233714"/>
                <a:gd name="connsiteY23" fmla="*/ 188686 h 193306"/>
                <a:gd name="connsiteX24" fmla="*/ 1088571 w 1233714"/>
                <a:gd name="connsiteY24" fmla="*/ 145143 h 193306"/>
                <a:gd name="connsiteX25" fmla="*/ 1132114 w 1233714"/>
                <a:gd name="connsiteY25" fmla="*/ 116115 h 193306"/>
                <a:gd name="connsiteX26" fmla="*/ 1161143 w 1233714"/>
                <a:gd name="connsiteY26" fmla="*/ 72572 h 193306"/>
                <a:gd name="connsiteX27" fmla="*/ 1233714 w 1233714"/>
                <a:gd name="connsiteY27" fmla="*/ 0 h 19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33714" h="193306">
                  <a:moveTo>
                    <a:pt x="0" y="0"/>
                  </a:moveTo>
                  <a:cubicBezTo>
                    <a:pt x="29028" y="4838"/>
                    <a:pt x="60763" y="1354"/>
                    <a:pt x="87085" y="14515"/>
                  </a:cubicBezTo>
                  <a:cubicBezTo>
                    <a:pt x="102687" y="22316"/>
                    <a:pt x="108313" y="42456"/>
                    <a:pt x="116114" y="58058"/>
                  </a:cubicBezTo>
                  <a:cubicBezTo>
                    <a:pt x="133979" y="93787"/>
                    <a:pt x="139569" y="155242"/>
                    <a:pt x="145143" y="188686"/>
                  </a:cubicBezTo>
                  <a:cubicBezTo>
                    <a:pt x="159657" y="183848"/>
                    <a:pt x="177867" y="184990"/>
                    <a:pt x="188685" y="174172"/>
                  </a:cubicBezTo>
                  <a:cubicBezTo>
                    <a:pt x="199503" y="163354"/>
                    <a:pt x="195770" y="144003"/>
                    <a:pt x="203200" y="130629"/>
                  </a:cubicBezTo>
                  <a:cubicBezTo>
                    <a:pt x="246603" y="52504"/>
                    <a:pt x="251908" y="52892"/>
                    <a:pt x="304800" y="0"/>
                  </a:cubicBezTo>
                  <a:cubicBezTo>
                    <a:pt x="319314" y="4838"/>
                    <a:pt x="336396" y="4957"/>
                    <a:pt x="348343" y="14515"/>
                  </a:cubicBezTo>
                  <a:cubicBezTo>
                    <a:pt x="379706" y="39606"/>
                    <a:pt x="397531" y="118535"/>
                    <a:pt x="406400" y="145143"/>
                  </a:cubicBezTo>
                  <a:lnTo>
                    <a:pt x="420914" y="188686"/>
                  </a:lnTo>
                  <a:cubicBezTo>
                    <a:pt x="445104" y="183848"/>
                    <a:pt x="474012" y="189318"/>
                    <a:pt x="493485" y="174172"/>
                  </a:cubicBezTo>
                  <a:cubicBezTo>
                    <a:pt x="580066" y="106831"/>
                    <a:pt x="525695" y="94881"/>
                    <a:pt x="580571" y="29029"/>
                  </a:cubicBezTo>
                  <a:cubicBezTo>
                    <a:pt x="591738" y="15628"/>
                    <a:pt x="609600" y="9676"/>
                    <a:pt x="624114" y="0"/>
                  </a:cubicBezTo>
                  <a:cubicBezTo>
                    <a:pt x="643466" y="4838"/>
                    <a:pt x="666594" y="2053"/>
                    <a:pt x="682171" y="14515"/>
                  </a:cubicBezTo>
                  <a:cubicBezTo>
                    <a:pt x="694118" y="24073"/>
                    <a:pt x="692482" y="43347"/>
                    <a:pt x="696685" y="58058"/>
                  </a:cubicBezTo>
                  <a:cubicBezTo>
                    <a:pt x="702165" y="77238"/>
                    <a:pt x="705720" y="96935"/>
                    <a:pt x="711200" y="116115"/>
                  </a:cubicBezTo>
                  <a:cubicBezTo>
                    <a:pt x="727696" y="173851"/>
                    <a:pt x="717013" y="153858"/>
                    <a:pt x="769257" y="188686"/>
                  </a:cubicBezTo>
                  <a:cubicBezTo>
                    <a:pt x="783771" y="179010"/>
                    <a:pt x="801313" y="172786"/>
                    <a:pt x="812800" y="159658"/>
                  </a:cubicBezTo>
                  <a:cubicBezTo>
                    <a:pt x="835774" y="133402"/>
                    <a:pt x="851505" y="101601"/>
                    <a:pt x="870857" y="72572"/>
                  </a:cubicBezTo>
                  <a:cubicBezTo>
                    <a:pt x="880533" y="58058"/>
                    <a:pt x="885371" y="38705"/>
                    <a:pt x="899885" y="29029"/>
                  </a:cubicBezTo>
                  <a:lnTo>
                    <a:pt x="943428" y="0"/>
                  </a:lnTo>
                  <a:cubicBezTo>
                    <a:pt x="948266" y="14514"/>
                    <a:pt x="950513" y="30169"/>
                    <a:pt x="957943" y="43543"/>
                  </a:cubicBezTo>
                  <a:cubicBezTo>
                    <a:pt x="974886" y="74041"/>
                    <a:pt x="1016000" y="130629"/>
                    <a:pt x="1016000" y="130629"/>
                  </a:cubicBezTo>
                  <a:cubicBezTo>
                    <a:pt x="1021529" y="147217"/>
                    <a:pt x="1029823" y="210804"/>
                    <a:pt x="1074057" y="188686"/>
                  </a:cubicBezTo>
                  <a:cubicBezTo>
                    <a:pt x="1087741" y="181844"/>
                    <a:pt x="1079014" y="157090"/>
                    <a:pt x="1088571" y="145143"/>
                  </a:cubicBezTo>
                  <a:cubicBezTo>
                    <a:pt x="1099468" y="131522"/>
                    <a:pt x="1117600" y="125791"/>
                    <a:pt x="1132114" y="116115"/>
                  </a:cubicBezTo>
                  <a:cubicBezTo>
                    <a:pt x="1141790" y="101601"/>
                    <a:pt x="1149976" y="85973"/>
                    <a:pt x="1161143" y="72572"/>
                  </a:cubicBezTo>
                  <a:cubicBezTo>
                    <a:pt x="1161149" y="72565"/>
                    <a:pt x="1225646" y="8068"/>
                    <a:pt x="123371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758413" y="1454065"/>
              <a:ext cx="1233714" cy="193306"/>
            </a:xfrm>
            <a:custGeom>
              <a:avLst/>
              <a:gdLst>
                <a:gd name="connsiteX0" fmla="*/ 0 w 1233714"/>
                <a:gd name="connsiteY0" fmla="*/ 0 h 193306"/>
                <a:gd name="connsiteX1" fmla="*/ 87085 w 1233714"/>
                <a:gd name="connsiteY1" fmla="*/ 14515 h 193306"/>
                <a:gd name="connsiteX2" fmla="*/ 116114 w 1233714"/>
                <a:gd name="connsiteY2" fmla="*/ 58058 h 193306"/>
                <a:gd name="connsiteX3" fmla="*/ 145143 w 1233714"/>
                <a:gd name="connsiteY3" fmla="*/ 188686 h 193306"/>
                <a:gd name="connsiteX4" fmla="*/ 188685 w 1233714"/>
                <a:gd name="connsiteY4" fmla="*/ 174172 h 193306"/>
                <a:gd name="connsiteX5" fmla="*/ 203200 w 1233714"/>
                <a:gd name="connsiteY5" fmla="*/ 130629 h 193306"/>
                <a:gd name="connsiteX6" fmla="*/ 304800 w 1233714"/>
                <a:gd name="connsiteY6" fmla="*/ 0 h 193306"/>
                <a:gd name="connsiteX7" fmla="*/ 348343 w 1233714"/>
                <a:gd name="connsiteY7" fmla="*/ 14515 h 193306"/>
                <a:gd name="connsiteX8" fmla="*/ 406400 w 1233714"/>
                <a:gd name="connsiteY8" fmla="*/ 145143 h 193306"/>
                <a:gd name="connsiteX9" fmla="*/ 420914 w 1233714"/>
                <a:gd name="connsiteY9" fmla="*/ 188686 h 193306"/>
                <a:gd name="connsiteX10" fmla="*/ 493485 w 1233714"/>
                <a:gd name="connsiteY10" fmla="*/ 174172 h 193306"/>
                <a:gd name="connsiteX11" fmla="*/ 580571 w 1233714"/>
                <a:gd name="connsiteY11" fmla="*/ 29029 h 193306"/>
                <a:gd name="connsiteX12" fmla="*/ 624114 w 1233714"/>
                <a:gd name="connsiteY12" fmla="*/ 0 h 193306"/>
                <a:gd name="connsiteX13" fmla="*/ 682171 w 1233714"/>
                <a:gd name="connsiteY13" fmla="*/ 14515 h 193306"/>
                <a:gd name="connsiteX14" fmla="*/ 696685 w 1233714"/>
                <a:gd name="connsiteY14" fmla="*/ 58058 h 193306"/>
                <a:gd name="connsiteX15" fmla="*/ 711200 w 1233714"/>
                <a:gd name="connsiteY15" fmla="*/ 116115 h 193306"/>
                <a:gd name="connsiteX16" fmla="*/ 769257 w 1233714"/>
                <a:gd name="connsiteY16" fmla="*/ 188686 h 193306"/>
                <a:gd name="connsiteX17" fmla="*/ 812800 w 1233714"/>
                <a:gd name="connsiteY17" fmla="*/ 159658 h 193306"/>
                <a:gd name="connsiteX18" fmla="*/ 870857 w 1233714"/>
                <a:gd name="connsiteY18" fmla="*/ 72572 h 193306"/>
                <a:gd name="connsiteX19" fmla="*/ 899885 w 1233714"/>
                <a:gd name="connsiteY19" fmla="*/ 29029 h 193306"/>
                <a:gd name="connsiteX20" fmla="*/ 943428 w 1233714"/>
                <a:gd name="connsiteY20" fmla="*/ 0 h 193306"/>
                <a:gd name="connsiteX21" fmla="*/ 957943 w 1233714"/>
                <a:gd name="connsiteY21" fmla="*/ 43543 h 193306"/>
                <a:gd name="connsiteX22" fmla="*/ 1016000 w 1233714"/>
                <a:gd name="connsiteY22" fmla="*/ 130629 h 193306"/>
                <a:gd name="connsiteX23" fmla="*/ 1074057 w 1233714"/>
                <a:gd name="connsiteY23" fmla="*/ 188686 h 193306"/>
                <a:gd name="connsiteX24" fmla="*/ 1088571 w 1233714"/>
                <a:gd name="connsiteY24" fmla="*/ 145143 h 193306"/>
                <a:gd name="connsiteX25" fmla="*/ 1132114 w 1233714"/>
                <a:gd name="connsiteY25" fmla="*/ 116115 h 193306"/>
                <a:gd name="connsiteX26" fmla="*/ 1161143 w 1233714"/>
                <a:gd name="connsiteY26" fmla="*/ 72572 h 193306"/>
                <a:gd name="connsiteX27" fmla="*/ 1233714 w 1233714"/>
                <a:gd name="connsiteY27" fmla="*/ 0 h 19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33714" h="193306">
                  <a:moveTo>
                    <a:pt x="0" y="0"/>
                  </a:moveTo>
                  <a:cubicBezTo>
                    <a:pt x="29028" y="4838"/>
                    <a:pt x="60763" y="1354"/>
                    <a:pt x="87085" y="14515"/>
                  </a:cubicBezTo>
                  <a:cubicBezTo>
                    <a:pt x="102687" y="22316"/>
                    <a:pt x="108313" y="42456"/>
                    <a:pt x="116114" y="58058"/>
                  </a:cubicBezTo>
                  <a:cubicBezTo>
                    <a:pt x="133979" y="93787"/>
                    <a:pt x="139569" y="155242"/>
                    <a:pt x="145143" y="188686"/>
                  </a:cubicBezTo>
                  <a:cubicBezTo>
                    <a:pt x="159657" y="183848"/>
                    <a:pt x="177867" y="184990"/>
                    <a:pt x="188685" y="174172"/>
                  </a:cubicBezTo>
                  <a:cubicBezTo>
                    <a:pt x="199503" y="163354"/>
                    <a:pt x="195770" y="144003"/>
                    <a:pt x="203200" y="130629"/>
                  </a:cubicBezTo>
                  <a:cubicBezTo>
                    <a:pt x="246603" y="52504"/>
                    <a:pt x="251908" y="52892"/>
                    <a:pt x="304800" y="0"/>
                  </a:cubicBezTo>
                  <a:cubicBezTo>
                    <a:pt x="319314" y="4838"/>
                    <a:pt x="336396" y="4957"/>
                    <a:pt x="348343" y="14515"/>
                  </a:cubicBezTo>
                  <a:cubicBezTo>
                    <a:pt x="379706" y="39606"/>
                    <a:pt x="397531" y="118535"/>
                    <a:pt x="406400" y="145143"/>
                  </a:cubicBezTo>
                  <a:lnTo>
                    <a:pt x="420914" y="188686"/>
                  </a:lnTo>
                  <a:cubicBezTo>
                    <a:pt x="445104" y="183848"/>
                    <a:pt x="474012" y="189318"/>
                    <a:pt x="493485" y="174172"/>
                  </a:cubicBezTo>
                  <a:cubicBezTo>
                    <a:pt x="580066" y="106831"/>
                    <a:pt x="525695" y="94881"/>
                    <a:pt x="580571" y="29029"/>
                  </a:cubicBezTo>
                  <a:cubicBezTo>
                    <a:pt x="591738" y="15628"/>
                    <a:pt x="609600" y="9676"/>
                    <a:pt x="624114" y="0"/>
                  </a:cubicBezTo>
                  <a:cubicBezTo>
                    <a:pt x="643466" y="4838"/>
                    <a:pt x="666594" y="2053"/>
                    <a:pt x="682171" y="14515"/>
                  </a:cubicBezTo>
                  <a:cubicBezTo>
                    <a:pt x="694118" y="24073"/>
                    <a:pt x="692482" y="43347"/>
                    <a:pt x="696685" y="58058"/>
                  </a:cubicBezTo>
                  <a:cubicBezTo>
                    <a:pt x="702165" y="77238"/>
                    <a:pt x="705720" y="96935"/>
                    <a:pt x="711200" y="116115"/>
                  </a:cubicBezTo>
                  <a:cubicBezTo>
                    <a:pt x="727696" y="173851"/>
                    <a:pt x="717013" y="153858"/>
                    <a:pt x="769257" y="188686"/>
                  </a:cubicBezTo>
                  <a:cubicBezTo>
                    <a:pt x="783771" y="179010"/>
                    <a:pt x="801313" y="172786"/>
                    <a:pt x="812800" y="159658"/>
                  </a:cubicBezTo>
                  <a:cubicBezTo>
                    <a:pt x="835774" y="133402"/>
                    <a:pt x="851505" y="101601"/>
                    <a:pt x="870857" y="72572"/>
                  </a:cubicBezTo>
                  <a:cubicBezTo>
                    <a:pt x="880533" y="58058"/>
                    <a:pt x="885371" y="38705"/>
                    <a:pt x="899885" y="29029"/>
                  </a:cubicBezTo>
                  <a:lnTo>
                    <a:pt x="943428" y="0"/>
                  </a:lnTo>
                  <a:cubicBezTo>
                    <a:pt x="948266" y="14514"/>
                    <a:pt x="950513" y="30169"/>
                    <a:pt x="957943" y="43543"/>
                  </a:cubicBezTo>
                  <a:cubicBezTo>
                    <a:pt x="974886" y="74041"/>
                    <a:pt x="1016000" y="130629"/>
                    <a:pt x="1016000" y="130629"/>
                  </a:cubicBezTo>
                  <a:cubicBezTo>
                    <a:pt x="1021529" y="147217"/>
                    <a:pt x="1029823" y="210804"/>
                    <a:pt x="1074057" y="188686"/>
                  </a:cubicBezTo>
                  <a:cubicBezTo>
                    <a:pt x="1087741" y="181844"/>
                    <a:pt x="1079014" y="157090"/>
                    <a:pt x="1088571" y="145143"/>
                  </a:cubicBezTo>
                  <a:cubicBezTo>
                    <a:pt x="1099468" y="131522"/>
                    <a:pt x="1117600" y="125791"/>
                    <a:pt x="1132114" y="116115"/>
                  </a:cubicBezTo>
                  <a:cubicBezTo>
                    <a:pt x="1141790" y="101601"/>
                    <a:pt x="1149976" y="85973"/>
                    <a:pt x="1161143" y="72572"/>
                  </a:cubicBezTo>
                  <a:cubicBezTo>
                    <a:pt x="1161149" y="72565"/>
                    <a:pt x="1225646" y="8068"/>
                    <a:pt x="123371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992127" y="1459012"/>
              <a:ext cx="1233714" cy="193306"/>
            </a:xfrm>
            <a:custGeom>
              <a:avLst/>
              <a:gdLst>
                <a:gd name="connsiteX0" fmla="*/ 0 w 1233714"/>
                <a:gd name="connsiteY0" fmla="*/ 0 h 193306"/>
                <a:gd name="connsiteX1" fmla="*/ 87085 w 1233714"/>
                <a:gd name="connsiteY1" fmla="*/ 14515 h 193306"/>
                <a:gd name="connsiteX2" fmla="*/ 116114 w 1233714"/>
                <a:gd name="connsiteY2" fmla="*/ 58058 h 193306"/>
                <a:gd name="connsiteX3" fmla="*/ 145143 w 1233714"/>
                <a:gd name="connsiteY3" fmla="*/ 188686 h 193306"/>
                <a:gd name="connsiteX4" fmla="*/ 188685 w 1233714"/>
                <a:gd name="connsiteY4" fmla="*/ 174172 h 193306"/>
                <a:gd name="connsiteX5" fmla="*/ 203200 w 1233714"/>
                <a:gd name="connsiteY5" fmla="*/ 130629 h 193306"/>
                <a:gd name="connsiteX6" fmla="*/ 304800 w 1233714"/>
                <a:gd name="connsiteY6" fmla="*/ 0 h 193306"/>
                <a:gd name="connsiteX7" fmla="*/ 348343 w 1233714"/>
                <a:gd name="connsiteY7" fmla="*/ 14515 h 193306"/>
                <a:gd name="connsiteX8" fmla="*/ 406400 w 1233714"/>
                <a:gd name="connsiteY8" fmla="*/ 145143 h 193306"/>
                <a:gd name="connsiteX9" fmla="*/ 420914 w 1233714"/>
                <a:gd name="connsiteY9" fmla="*/ 188686 h 193306"/>
                <a:gd name="connsiteX10" fmla="*/ 493485 w 1233714"/>
                <a:gd name="connsiteY10" fmla="*/ 174172 h 193306"/>
                <a:gd name="connsiteX11" fmla="*/ 580571 w 1233714"/>
                <a:gd name="connsiteY11" fmla="*/ 29029 h 193306"/>
                <a:gd name="connsiteX12" fmla="*/ 624114 w 1233714"/>
                <a:gd name="connsiteY12" fmla="*/ 0 h 193306"/>
                <a:gd name="connsiteX13" fmla="*/ 682171 w 1233714"/>
                <a:gd name="connsiteY13" fmla="*/ 14515 h 193306"/>
                <a:gd name="connsiteX14" fmla="*/ 696685 w 1233714"/>
                <a:gd name="connsiteY14" fmla="*/ 58058 h 193306"/>
                <a:gd name="connsiteX15" fmla="*/ 711200 w 1233714"/>
                <a:gd name="connsiteY15" fmla="*/ 116115 h 193306"/>
                <a:gd name="connsiteX16" fmla="*/ 769257 w 1233714"/>
                <a:gd name="connsiteY16" fmla="*/ 188686 h 193306"/>
                <a:gd name="connsiteX17" fmla="*/ 812800 w 1233714"/>
                <a:gd name="connsiteY17" fmla="*/ 159658 h 193306"/>
                <a:gd name="connsiteX18" fmla="*/ 870857 w 1233714"/>
                <a:gd name="connsiteY18" fmla="*/ 72572 h 193306"/>
                <a:gd name="connsiteX19" fmla="*/ 899885 w 1233714"/>
                <a:gd name="connsiteY19" fmla="*/ 29029 h 193306"/>
                <a:gd name="connsiteX20" fmla="*/ 943428 w 1233714"/>
                <a:gd name="connsiteY20" fmla="*/ 0 h 193306"/>
                <a:gd name="connsiteX21" fmla="*/ 957943 w 1233714"/>
                <a:gd name="connsiteY21" fmla="*/ 43543 h 193306"/>
                <a:gd name="connsiteX22" fmla="*/ 1016000 w 1233714"/>
                <a:gd name="connsiteY22" fmla="*/ 130629 h 193306"/>
                <a:gd name="connsiteX23" fmla="*/ 1074057 w 1233714"/>
                <a:gd name="connsiteY23" fmla="*/ 188686 h 193306"/>
                <a:gd name="connsiteX24" fmla="*/ 1088571 w 1233714"/>
                <a:gd name="connsiteY24" fmla="*/ 145143 h 193306"/>
                <a:gd name="connsiteX25" fmla="*/ 1132114 w 1233714"/>
                <a:gd name="connsiteY25" fmla="*/ 116115 h 193306"/>
                <a:gd name="connsiteX26" fmla="*/ 1161143 w 1233714"/>
                <a:gd name="connsiteY26" fmla="*/ 72572 h 193306"/>
                <a:gd name="connsiteX27" fmla="*/ 1233714 w 1233714"/>
                <a:gd name="connsiteY27" fmla="*/ 0 h 19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33714" h="193306">
                  <a:moveTo>
                    <a:pt x="0" y="0"/>
                  </a:moveTo>
                  <a:cubicBezTo>
                    <a:pt x="29028" y="4838"/>
                    <a:pt x="60763" y="1354"/>
                    <a:pt x="87085" y="14515"/>
                  </a:cubicBezTo>
                  <a:cubicBezTo>
                    <a:pt x="102687" y="22316"/>
                    <a:pt x="108313" y="42456"/>
                    <a:pt x="116114" y="58058"/>
                  </a:cubicBezTo>
                  <a:cubicBezTo>
                    <a:pt x="133979" y="93787"/>
                    <a:pt x="139569" y="155242"/>
                    <a:pt x="145143" y="188686"/>
                  </a:cubicBezTo>
                  <a:cubicBezTo>
                    <a:pt x="159657" y="183848"/>
                    <a:pt x="177867" y="184990"/>
                    <a:pt x="188685" y="174172"/>
                  </a:cubicBezTo>
                  <a:cubicBezTo>
                    <a:pt x="199503" y="163354"/>
                    <a:pt x="195770" y="144003"/>
                    <a:pt x="203200" y="130629"/>
                  </a:cubicBezTo>
                  <a:cubicBezTo>
                    <a:pt x="246603" y="52504"/>
                    <a:pt x="251908" y="52892"/>
                    <a:pt x="304800" y="0"/>
                  </a:cubicBezTo>
                  <a:cubicBezTo>
                    <a:pt x="319314" y="4838"/>
                    <a:pt x="336396" y="4957"/>
                    <a:pt x="348343" y="14515"/>
                  </a:cubicBezTo>
                  <a:cubicBezTo>
                    <a:pt x="379706" y="39606"/>
                    <a:pt x="397531" y="118535"/>
                    <a:pt x="406400" y="145143"/>
                  </a:cubicBezTo>
                  <a:lnTo>
                    <a:pt x="420914" y="188686"/>
                  </a:lnTo>
                  <a:cubicBezTo>
                    <a:pt x="445104" y="183848"/>
                    <a:pt x="474012" y="189318"/>
                    <a:pt x="493485" y="174172"/>
                  </a:cubicBezTo>
                  <a:cubicBezTo>
                    <a:pt x="580066" y="106831"/>
                    <a:pt x="525695" y="94881"/>
                    <a:pt x="580571" y="29029"/>
                  </a:cubicBezTo>
                  <a:cubicBezTo>
                    <a:pt x="591738" y="15628"/>
                    <a:pt x="609600" y="9676"/>
                    <a:pt x="624114" y="0"/>
                  </a:cubicBezTo>
                  <a:cubicBezTo>
                    <a:pt x="643466" y="4838"/>
                    <a:pt x="666594" y="2053"/>
                    <a:pt x="682171" y="14515"/>
                  </a:cubicBezTo>
                  <a:cubicBezTo>
                    <a:pt x="694118" y="24073"/>
                    <a:pt x="692482" y="43347"/>
                    <a:pt x="696685" y="58058"/>
                  </a:cubicBezTo>
                  <a:cubicBezTo>
                    <a:pt x="702165" y="77238"/>
                    <a:pt x="705720" y="96935"/>
                    <a:pt x="711200" y="116115"/>
                  </a:cubicBezTo>
                  <a:cubicBezTo>
                    <a:pt x="727696" y="173851"/>
                    <a:pt x="717013" y="153858"/>
                    <a:pt x="769257" y="188686"/>
                  </a:cubicBezTo>
                  <a:cubicBezTo>
                    <a:pt x="783771" y="179010"/>
                    <a:pt x="801313" y="172786"/>
                    <a:pt x="812800" y="159658"/>
                  </a:cubicBezTo>
                  <a:cubicBezTo>
                    <a:pt x="835774" y="133402"/>
                    <a:pt x="851505" y="101601"/>
                    <a:pt x="870857" y="72572"/>
                  </a:cubicBezTo>
                  <a:cubicBezTo>
                    <a:pt x="880533" y="58058"/>
                    <a:pt x="885371" y="38705"/>
                    <a:pt x="899885" y="29029"/>
                  </a:cubicBezTo>
                  <a:lnTo>
                    <a:pt x="943428" y="0"/>
                  </a:lnTo>
                  <a:cubicBezTo>
                    <a:pt x="948266" y="14514"/>
                    <a:pt x="950513" y="30169"/>
                    <a:pt x="957943" y="43543"/>
                  </a:cubicBezTo>
                  <a:cubicBezTo>
                    <a:pt x="974886" y="74041"/>
                    <a:pt x="1016000" y="130629"/>
                    <a:pt x="1016000" y="130629"/>
                  </a:cubicBezTo>
                  <a:cubicBezTo>
                    <a:pt x="1021529" y="147217"/>
                    <a:pt x="1029823" y="210804"/>
                    <a:pt x="1074057" y="188686"/>
                  </a:cubicBezTo>
                  <a:cubicBezTo>
                    <a:pt x="1087741" y="181844"/>
                    <a:pt x="1079014" y="157090"/>
                    <a:pt x="1088571" y="145143"/>
                  </a:cubicBezTo>
                  <a:cubicBezTo>
                    <a:pt x="1099468" y="131522"/>
                    <a:pt x="1117600" y="125791"/>
                    <a:pt x="1132114" y="116115"/>
                  </a:cubicBezTo>
                  <a:cubicBezTo>
                    <a:pt x="1141790" y="101601"/>
                    <a:pt x="1149976" y="85973"/>
                    <a:pt x="1161143" y="72572"/>
                  </a:cubicBezTo>
                  <a:cubicBezTo>
                    <a:pt x="1161149" y="72565"/>
                    <a:pt x="1225646" y="8068"/>
                    <a:pt x="123371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225841" y="1454065"/>
              <a:ext cx="1233714" cy="193306"/>
            </a:xfrm>
            <a:custGeom>
              <a:avLst/>
              <a:gdLst>
                <a:gd name="connsiteX0" fmla="*/ 0 w 1233714"/>
                <a:gd name="connsiteY0" fmla="*/ 0 h 193306"/>
                <a:gd name="connsiteX1" fmla="*/ 87085 w 1233714"/>
                <a:gd name="connsiteY1" fmla="*/ 14515 h 193306"/>
                <a:gd name="connsiteX2" fmla="*/ 116114 w 1233714"/>
                <a:gd name="connsiteY2" fmla="*/ 58058 h 193306"/>
                <a:gd name="connsiteX3" fmla="*/ 145143 w 1233714"/>
                <a:gd name="connsiteY3" fmla="*/ 188686 h 193306"/>
                <a:gd name="connsiteX4" fmla="*/ 188685 w 1233714"/>
                <a:gd name="connsiteY4" fmla="*/ 174172 h 193306"/>
                <a:gd name="connsiteX5" fmla="*/ 203200 w 1233714"/>
                <a:gd name="connsiteY5" fmla="*/ 130629 h 193306"/>
                <a:gd name="connsiteX6" fmla="*/ 304800 w 1233714"/>
                <a:gd name="connsiteY6" fmla="*/ 0 h 193306"/>
                <a:gd name="connsiteX7" fmla="*/ 348343 w 1233714"/>
                <a:gd name="connsiteY7" fmla="*/ 14515 h 193306"/>
                <a:gd name="connsiteX8" fmla="*/ 406400 w 1233714"/>
                <a:gd name="connsiteY8" fmla="*/ 145143 h 193306"/>
                <a:gd name="connsiteX9" fmla="*/ 420914 w 1233714"/>
                <a:gd name="connsiteY9" fmla="*/ 188686 h 193306"/>
                <a:gd name="connsiteX10" fmla="*/ 493485 w 1233714"/>
                <a:gd name="connsiteY10" fmla="*/ 174172 h 193306"/>
                <a:gd name="connsiteX11" fmla="*/ 580571 w 1233714"/>
                <a:gd name="connsiteY11" fmla="*/ 29029 h 193306"/>
                <a:gd name="connsiteX12" fmla="*/ 624114 w 1233714"/>
                <a:gd name="connsiteY12" fmla="*/ 0 h 193306"/>
                <a:gd name="connsiteX13" fmla="*/ 682171 w 1233714"/>
                <a:gd name="connsiteY13" fmla="*/ 14515 h 193306"/>
                <a:gd name="connsiteX14" fmla="*/ 696685 w 1233714"/>
                <a:gd name="connsiteY14" fmla="*/ 58058 h 193306"/>
                <a:gd name="connsiteX15" fmla="*/ 711200 w 1233714"/>
                <a:gd name="connsiteY15" fmla="*/ 116115 h 193306"/>
                <a:gd name="connsiteX16" fmla="*/ 769257 w 1233714"/>
                <a:gd name="connsiteY16" fmla="*/ 188686 h 193306"/>
                <a:gd name="connsiteX17" fmla="*/ 812800 w 1233714"/>
                <a:gd name="connsiteY17" fmla="*/ 159658 h 193306"/>
                <a:gd name="connsiteX18" fmla="*/ 870857 w 1233714"/>
                <a:gd name="connsiteY18" fmla="*/ 72572 h 193306"/>
                <a:gd name="connsiteX19" fmla="*/ 899885 w 1233714"/>
                <a:gd name="connsiteY19" fmla="*/ 29029 h 193306"/>
                <a:gd name="connsiteX20" fmla="*/ 943428 w 1233714"/>
                <a:gd name="connsiteY20" fmla="*/ 0 h 193306"/>
                <a:gd name="connsiteX21" fmla="*/ 957943 w 1233714"/>
                <a:gd name="connsiteY21" fmla="*/ 43543 h 193306"/>
                <a:gd name="connsiteX22" fmla="*/ 1016000 w 1233714"/>
                <a:gd name="connsiteY22" fmla="*/ 130629 h 193306"/>
                <a:gd name="connsiteX23" fmla="*/ 1074057 w 1233714"/>
                <a:gd name="connsiteY23" fmla="*/ 188686 h 193306"/>
                <a:gd name="connsiteX24" fmla="*/ 1088571 w 1233714"/>
                <a:gd name="connsiteY24" fmla="*/ 145143 h 193306"/>
                <a:gd name="connsiteX25" fmla="*/ 1132114 w 1233714"/>
                <a:gd name="connsiteY25" fmla="*/ 116115 h 193306"/>
                <a:gd name="connsiteX26" fmla="*/ 1161143 w 1233714"/>
                <a:gd name="connsiteY26" fmla="*/ 72572 h 193306"/>
                <a:gd name="connsiteX27" fmla="*/ 1233714 w 1233714"/>
                <a:gd name="connsiteY27" fmla="*/ 0 h 19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33714" h="193306">
                  <a:moveTo>
                    <a:pt x="0" y="0"/>
                  </a:moveTo>
                  <a:cubicBezTo>
                    <a:pt x="29028" y="4838"/>
                    <a:pt x="60763" y="1354"/>
                    <a:pt x="87085" y="14515"/>
                  </a:cubicBezTo>
                  <a:cubicBezTo>
                    <a:pt x="102687" y="22316"/>
                    <a:pt x="108313" y="42456"/>
                    <a:pt x="116114" y="58058"/>
                  </a:cubicBezTo>
                  <a:cubicBezTo>
                    <a:pt x="133979" y="93787"/>
                    <a:pt x="139569" y="155242"/>
                    <a:pt x="145143" y="188686"/>
                  </a:cubicBezTo>
                  <a:cubicBezTo>
                    <a:pt x="159657" y="183848"/>
                    <a:pt x="177867" y="184990"/>
                    <a:pt x="188685" y="174172"/>
                  </a:cubicBezTo>
                  <a:cubicBezTo>
                    <a:pt x="199503" y="163354"/>
                    <a:pt x="195770" y="144003"/>
                    <a:pt x="203200" y="130629"/>
                  </a:cubicBezTo>
                  <a:cubicBezTo>
                    <a:pt x="246603" y="52504"/>
                    <a:pt x="251908" y="52892"/>
                    <a:pt x="304800" y="0"/>
                  </a:cubicBezTo>
                  <a:cubicBezTo>
                    <a:pt x="319314" y="4838"/>
                    <a:pt x="336396" y="4957"/>
                    <a:pt x="348343" y="14515"/>
                  </a:cubicBezTo>
                  <a:cubicBezTo>
                    <a:pt x="379706" y="39606"/>
                    <a:pt x="397531" y="118535"/>
                    <a:pt x="406400" y="145143"/>
                  </a:cubicBezTo>
                  <a:lnTo>
                    <a:pt x="420914" y="188686"/>
                  </a:lnTo>
                  <a:cubicBezTo>
                    <a:pt x="445104" y="183848"/>
                    <a:pt x="474012" y="189318"/>
                    <a:pt x="493485" y="174172"/>
                  </a:cubicBezTo>
                  <a:cubicBezTo>
                    <a:pt x="580066" y="106831"/>
                    <a:pt x="525695" y="94881"/>
                    <a:pt x="580571" y="29029"/>
                  </a:cubicBezTo>
                  <a:cubicBezTo>
                    <a:pt x="591738" y="15628"/>
                    <a:pt x="609600" y="9676"/>
                    <a:pt x="624114" y="0"/>
                  </a:cubicBezTo>
                  <a:cubicBezTo>
                    <a:pt x="643466" y="4838"/>
                    <a:pt x="666594" y="2053"/>
                    <a:pt x="682171" y="14515"/>
                  </a:cubicBezTo>
                  <a:cubicBezTo>
                    <a:pt x="694118" y="24073"/>
                    <a:pt x="692482" y="43347"/>
                    <a:pt x="696685" y="58058"/>
                  </a:cubicBezTo>
                  <a:cubicBezTo>
                    <a:pt x="702165" y="77238"/>
                    <a:pt x="705720" y="96935"/>
                    <a:pt x="711200" y="116115"/>
                  </a:cubicBezTo>
                  <a:cubicBezTo>
                    <a:pt x="727696" y="173851"/>
                    <a:pt x="717013" y="153858"/>
                    <a:pt x="769257" y="188686"/>
                  </a:cubicBezTo>
                  <a:cubicBezTo>
                    <a:pt x="783771" y="179010"/>
                    <a:pt x="801313" y="172786"/>
                    <a:pt x="812800" y="159658"/>
                  </a:cubicBezTo>
                  <a:cubicBezTo>
                    <a:pt x="835774" y="133402"/>
                    <a:pt x="851505" y="101601"/>
                    <a:pt x="870857" y="72572"/>
                  </a:cubicBezTo>
                  <a:cubicBezTo>
                    <a:pt x="880533" y="58058"/>
                    <a:pt x="885371" y="38705"/>
                    <a:pt x="899885" y="29029"/>
                  </a:cubicBezTo>
                  <a:lnTo>
                    <a:pt x="943428" y="0"/>
                  </a:lnTo>
                  <a:cubicBezTo>
                    <a:pt x="948266" y="14514"/>
                    <a:pt x="950513" y="30169"/>
                    <a:pt x="957943" y="43543"/>
                  </a:cubicBezTo>
                  <a:cubicBezTo>
                    <a:pt x="974886" y="74041"/>
                    <a:pt x="1016000" y="130629"/>
                    <a:pt x="1016000" y="130629"/>
                  </a:cubicBezTo>
                  <a:cubicBezTo>
                    <a:pt x="1021529" y="147217"/>
                    <a:pt x="1029823" y="210804"/>
                    <a:pt x="1074057" y="188686"/>
                  </a:cubicBezTo>
                  <a:cubicBezTo>
                    <a:pt x="1087741" y="181844"/>
                    <a:pt x="1079014" y="157090"/>
                    <a:pt x="1088571" y="145143"/>
                  </a:cubicBezTo>
                  <a:cubicBezTo>
                    <a:pt x="1099468" y="131522"/>
                    <a:pt x="1117600" y="125791"/>
                    <a:pt x="1132114" y="116115"/>
                  </a:cubicBezTo>
                  <a:cubicBezTo>
                    <a:pt x="1141790" y="101601"/>
                    <a:pt x="1149976" y="85973"/>
                    <a:pt x="1161143" y="72572"/>
                  </a:cubicBezTo>
                  <a:cubicBezTo>
                    <a:pt x="1161149" y="72565"/>
                    <a:pt x="1225646" y="8068"/>
                    <a:pt x="123371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458857" y="1451429"/>
              <a:ext cx="508000" cy="207963"/>
            </a:xfrm>
            <a:custGeom>
              <a:avLst/>
              <a:gdLst>
                <a:gd name="connsiteX0" fmla="*/ 0 w 508000"/>
                <a:gd name="connsiteY0" fmla="*/ 14514 h 207963"/>
                <a:gd name="connsiteX1" fmla="*/ 58057 w 508000"/>
                <a:gd name="connsiteY1" fmla="*/ 87085 h 207963"/>
                <a:gd name="connsiteX2" fmla="*/ 145143 w 508000"/>
                <a:gd name="connsiteY2" fmla="*/ 116114 h 207963"/>
                <a:gd name="connsiteX3" fmla="*/ 174172 w 508000"/>
                <a:gd name="connsiteY3" fmla="*/ 203200 h 207963"/>
                <a:gd name="connsiteX4" fmla="*/ 232229 w 508000"/>
                <a:gd name="connsiteY4" fmla="*/ 72571 h 207963"/>
                <a:gd name="connsiteX5" fmla="*/ 246743 w 508000"/>
                <a:gd name="connsiteY5" fmla="*/ 29028 h 207963"/>
                <a:gd name="connsiteX6" fmla="*/ 290286 w 508000"/>
                <a:gd name="connsiteY6" fmla="*/ 0 h 207963"/>
                <a:gd name="connsiteX7" fmla="*/ 319314 w 508000"/>
                <a:gd name="connsiteY7" fmla="*/ 43542 h 207963"/>
                <a:gd name="connsiteX8" fmla="*/ 333829 w 508000"/>
                <a:gd name="connsiteY8" fmla="*/ 174171 h 207963"/>
                <a:gd name="connsiteX9" fmla="*/ 391886 w 508000"/>
                <a:gd name="connsiteY9" fmla="*/ 159657 h 207963"/>
                <a:gd name="connsiteX10" fmla="*/ 464457 w 508000"/>
                <a:gd name="connsiteY10" fmla="*/ 87085 h 207963"/>
                <a:gd name="connsiteX11" fmla="*/ 508000 w 508000"/>
                <a:gd name="connsiteY11" fmla="*/ 72571 h 2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207963">
                  <a:moveTo>
                    <a:pt x="0" y="14514"/>
                  </a:moveTo>
                  <a:cubicBezTo>
                    <a:pt x="19352" y="38704"/>
                    <a:pt x="32678" y="69320"/>
                    <a:pt x="58057" y="87085"/>
                  </a:cubicBezTo>
                  <a:cubicBezTo>
                    <a:pt x="83125" y="104632"/>
                    <a:pt x="145143" y="116114"/>
                    <a:pt x="145143" y="116114"/>
                  </a:cubicBezTo>
                  <a:cubicBezTo>
                    <a:pt x="154819" y="145143"/>
                    <a:pt x="157199" y="228660"/>
                    <a:pt x="174172" y="203200"/>
                  </a:cubicBezTo>
                  <a:cubicBezTo>
                    <a:pt x="220173" y="134198"/>
                    <a:pt x="197684" y="176205"/>
                    <a:pt x="232229" y="72571"/>
                  </a:cubicBezTo>
                  <a:cubicBezTo>
                    <a:pt x="237067" y="58057"/>
                    <a:pt x="234013" y="37514"/>
                    <a:pt x="246743" y="29028"/>
                  </a:cubicBezTo>
                  <a:lnTo>
                    <a:pt x="290286" y="0"/>
                  </a:lnTo>
                  <a:cubicBezTo>
                    <a:pt x="299962" y="14514"/>
                    <a:pt x="315083" y="26619"/>
                    <a:pt x="319314" y="43542"/>
                  </a:cubicBezTo>
                  <a:cubicBezTo>
                    <a:pt x="329940" y="86045"/>
                    <a:pt x="310609" y="137019"/>
                    <a:pt x="333829" y="174171"/>
                  </a:cubicBezTo>
                  <a:cubicBezTo>
                    <a:pt x="344401" y="191087"/>
                    <a:pt x="372534" y="164495"/>
                    <a:pt x="391886" y="159657"/>
                  </a:cubicBezTo>
                  <a:cubicBezTo>
                    <a:pt x="420914" y="116114"/>
                    <a:pt x="416076" y="111275"/>
                    <a:pt x="464457" y="87085"/>
                  </a:cubicBezTo>
                  <a:cubicBezTo>
                    <a:pt x="478141" y="80243"/>
                    <a:pt x="508000" y="72571"/>
                    <a:pt x="508000" y="7257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511581" y="6093296"/>
              <a:ext cx="1233714" cy="193306"/>
            </a:xfrm>
            <a:custGeom>
              <a:avLst/>
              <a:gdLst>
                <a:gd name="connsiteX0" fmla="*/ 0 w 1233714"/>
                <a:gd name="connsiteY0" fmla="*/ 0 h 193306"/>
                <a:gd name="connsiteX1" fmla="*/ 87085 w 1233714"/>
                <a:gd name="connsiteY1" fmla="*/ 14515 h 193306"/>
                <a:gd name="connsiteX2" fmla="*/ 116114 w 1233714"/>
                <a:gd name="connsiteY2" fmla="*/ 58058 h 193306"/>
                <a:gd name="connsiteX3" fmla="*/ 145143 w 1233714"/>
                <a:gd name="connsiteY3" fmla="*/ 188686 h 193306"/>
                <a:gd name="connsiteX4" fmla="*/ 188685 w 1233714"/>
                <a:gd name="connsiteY4" fmla="*/ 174172 h 193306"/>
                <a:gd name="connsiteX5" fmla="*/ 203200 w 1233714"/>
                <a:gd name="connsiteY5" fmla="*/ 130629 h 193306"/>
                <a:gd name="connsiteX6" fmla="*/ 304800 w 1233714"/>
                <a:gd name="connsiteY6" fmla="*/ 0 h 193306"/>
                <a:gd name="connsiteX7" fmla="*/ 348343 w 1233714"/>
                <a:gd name="connsiteY7" fmla="*/ 14515 h 193306"/>
                <a:gd name="connsiteX8" fmla="*/ 406400 w 1233714"/>
                <a:gd name="connsiteY8" fmla="*/ 145143 h 193306"/>
                <a:gd name="connsiteX9" fmla="*/ 420914 w 1233714"/>
                <a:gd name="connsiteY9" fmla="*/ 188686 h 193306"/>
                <a:gd name="connsiteX10" fmla="*/ 493485 w 1233714"/>
                <a:gd name="connsiteY10" fmla="*/ 174172 h 193306"/>
                <a:gd name="connsiteX11" fmla="*/ 580571 w 1233714"/>
                <a:gd name="connsiteY11" fmla="*/ 29029 h 193306"/>
                <a:gd name="connsiteX12" fmla="*/ 624114 w 1233714"/>
                <a:gd name="connsiteY12" fmla="*/ 0 h 193306"/>
                <a:gd name="connsiteX13" fmla="*/ 682171 w 1233714"/>
                <a:gd name="connsiteY13" fmla="*/ 14515 h 193306"/>
                <a:gd name="connsiteX14" fmla="*/ 696685 w 1233714"/>
                <a:gd name="connsiteY14" fmla="*/ 58058 h 193306"/>
                <a:gd name="connsiteX15" fmla="*/ 711200 w 1233714"/>
                <a:gd name="connsiteY15" fmla="*/ 116115 h 193306"/>
                <a:gd name="connsiteX16" fmla="*/ 769257 w 1233714"/>
                <a:gd name="connsiteY16" fmla="*/ 188686 h 193306"/>
                <a:gd name="connsiteX17" fmla="*/ 812800 w 1233714"/>
                <a:gd name="connsiteY17" fmla="*/ 159658 h 193306"/>
                <a:gd name="connsiteX18" fmla="*/ 870857 w 1233714"/>
                <a:gd name="connsiteY18" fmla="*/ 72572 h 193306"/>
                <a:gd name="connsiteX19" fmla="*/ 899885 w 1233714"/>
                <a:gd name="connsiteY19" fmla="*/ 29029 h 193306"/>
                <a:gd name="connsiteX20" fmla="*/ 943428 w 1233714"/>
                <a:gd name="connsiteY20" fmla="*/ 0 h 193306"/>
                <a:gd name="connsiteX21" fmla="*/ 957943 w 1233714"/>
                <a:gd name="connsiteY21" fmla="*/ 43543 h 193306"/>
                <a:gd name="connsiteX22" fmla="*/ 1016000 w 1233714"/>
                <a:gd name="connsiteY22" fmla="*/ 130629 h 193306"/>
                <a:gd name="connsiteX23" fmla="*/ 1074057 w 1233714"/>
                <a:gd name="connsiteY23" fmla="*/ 188686 h 193306"/>
                <a:gd name="connsiteX24" fmla="*/ 1088571 w 1233714"/>
                <a:gd name="connsiteY24" fmla="*/ 145143 h 193306"/>
                <a:gd name="connsiteX25" fmla="*/ 1132114 w 1233714"/>
                <a:gd name="connsiteY25" fmla="*/ 116115 h 193306"/>
                <a:gd name="connsiteX26" fmla="*/ 1161143 w 1233714"/>
                <a:gd name="connsiteY26" fmla="*/ 72572 h 193306"/>
                <a:gd name="connsiteX27" fmla="*/ 1233714 w 1233714"/>
                <a:gd name="connsiteY27" fmla="*/ 0 h 19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33714" h="193306">
                  <a:moveTo>
                    <a:pt x="0" y="0"/>
                  </a:moveTo>
                  <a:cubicBezTo>
                    <a:pt x="29028" y="4838"/>
                    <a:pt x="60763" y="1354"/>
                    <a:pt x="87085" y="14515"/>
                  </a:cubicBezTo>
                  <a:cubicBezTo>
                    <a:pt x="102687" y="22316"/>
                    <a:pt x="108313" y="42456"/>
                    <a:pt x="116114" y="58058"/>
                  </a:cubicBezTo>
                  <a:cubicBezTo>
                    <a:pt x="133979" y="93787"/>
                    <a:pt x="139569" y="155242"/>
                    <a:pt x="145143" y="188686"/>
                  </a:cubicBezTo>
                  <a:cubicBezTo>
                    <a:pt x="159657" y="183848"/>
                    <a:pt x="177867" y="184990"/>
                    <a:pt x="188685" y="174172"/>
                  </a:cubicBezTo>
                  <a:cubicBezTo>
                    <a:pt x="199503" y="163354"/>
                    <a:pt x="195770" y="144003"/>
                    <a:pt x="203200" y="130629"/>
                  </a:cubicBezTo>
                  <a:cubicBezTo>
                    <a:pt x="246603" y="52504"/>
                    <a:pt x="251908" y="52892"/>
                    <a:pt x="304800" y="0"/>
                  </a:cubicBezTo>
                  <a:cubicBezTo>
                    <a:pt x="319314" y="4838"/>
                    <a:pt x="336396" y="4957"/>
                    <a:pt x="348343" y="14515"/>
                  </a:cubicBezTo>
                  <a:cubicBezTo>
                    <a:pt x="379706" y="39606"/>
                    <a:pt x="397531" y="118535"/>
                    <a:pt x="406400" y="145143"/>
                  </a:cubicBezTo>
                  <a:lnTo>
                    <a:pt x="420914" y="188686"/>
                  </a:lnTo>
                  <a:cubicBezTo>
                    <a:pt x="445104" y="183848"/>
                    <a:pt x="474012" y="189318"/>
                    <a:pt x="493485" y="174172"/>
                  </a:cubicBezTo>
                  <a:cubicBezTo>
                    <a:pt x="580066" y="106831"/>
                    <a:pt x="525695" y="94881"/>
                    <a:pt x="580571" y="29029"/>
                  </a:cubicBezTo>
                  <a:cubicBezTo>
                    <a:pt x="591738" y="15628"/>
                    <a:pt x="609600" y="9676"/>
                    <a:pt x="624114" y="0"/>
                  </a:cubicBezTo>
                  <a:cubicBezTo>
                    <a:pt x="643466" y="4838"/>
                    <a:pt x="666594" y="2053"/>
                    <a:pt x="682171" y="14515"/>
                  </a:cubicBezTo>
                  <a:cubicBezTo>
                    <a:pt x="694118" y="24073"/>
                    <a:pt x="692482" y="43347"/>
                    <a:pt x="696685" y="58058"/>
                  </a:cubicBezTo>
                  <a:cubicBezTo>
                    <a:pt x="702165" y="77238"/>
                    <a:pt x="705720" y="96935"/>
                    <a:pt x="711200" y="116115"/>
                  </a:cubicBezTo>
                  <a:cubicBezTo>
                    <a:pt x="727696" y="173851"/>
                    <a:pt x="717013" y="153858"/>
                    <a:pt x="769257" y="188686"/>
                  </a:cubicBezTo>
                  <a:cubicBezTo>
                    <a:pt x="783771" y="179010"/>
                    <a:pt x="801313" y="172786"/>
                    <a:pt x="812800" y="159658"/>
                  </a:cubicBezTo>
                  <a:cubicBezTo>
                    <a:pt x="835774" y="133402"/>
                    <a:pt x="851505" y="101601"/>
                    <a:pt x="870857" y="72572"/>
                  </a:cubicBezTo>
                  <a:cubicBezTo>
                    <a:pt x="880533" y="58058"/>
                    <a:pt x="885371" y="38705"/>
                    <a:pt x="899885" y="29029"/>
                  </a:cubicBezTo>
                  <a:lnTo>
                    <a:pt x="943428" y="0"/>
                  </a:lnTo>
                  <a:cubicBezTo>
                    <a:pt x="948266" y="14514"/>
                    <a:pt x="950513" y="30169"/>
                    <a:pt x="957943" y="43543"/>
                  </a:cubicBezTo>
                  <a:cubicBezTo>
                    <a:pt x="974886" y="74041"/>
                    <a:pt x="1016000" y="130629"/>
                    <a:pt x="1016000" y="130629"/>
                  </a:cubicBezTo>
                  <a:cubicBezTo>
                    <a:pt x="1021529" y="147217"/>
                    <a:pt x="1029823" y="210804"/>
                    <a:pt x="1074057" y="188686"/>
                  </a:cubicBezTo>
                  <a:cubicBezTo>
                    <a:pt x="1087741" y="181844"/>
                    <a:pt x="1079014" y="157090"/>
                    <a:pt x="1088571" y="145143"/>
                  </a:cubicBezTo>
                  <a:cubicBezTo>
                    <a:pt x="1099468" y="131522"/>
                    <a:pt x="1117600" y="125791"/>
                    <a:pt x="1132114" y="116115"/>
                  </a:cubicBezTo>
                  <a:cubicBezTo>
                    <a:pt x="1141790" y="101601"/>
                    <a:pt x="1149976" y="85973"/>
                    <a:pt x="1161143" y="72572"/>
                  </a:cubicBezTo>
                  <a:cubicBezTo>
                    <a:pt x="1161149" y="72565"/>
                    <a:pt x="1225646" y="8068"/>
                    <a:pt x="123371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745295" y="6093296"/>
              <a:ext cx="1233714" cy="193306"/>
            </a:xfrm>
            <a:custGeom>
              <a:avLst/>
              <a:gdLst>
                <a:gd name="connsiteX0" fmla="*/ 0 w 1233714"/>
                <a:gd name="connsiteY0" fmla="*/ 0 h 193306"/>
                <a:gd name="connsiteX1" fmla="*/ 87085 w 1233714"/>
                <a:gd name="connsiteY1" fmla="*/ 14515 h 193306"/>
                <a:gd name="connsiteX2" fmla="*/ 116114 w 1233714"/>
                <a:gd name="connsiteY2" fmla="*/ 58058 h 193306"/>
                <a:gd name="connsiteX3" fmla="*/ 145143 w 1233714"/>
                <a:gd name="connsiteY3" fmla="*/ 188686 h 193306"/>
                <a:gd name="connsiteX4" fmla="*/ 188685 w 1233714"/>
                <a:gd name="connsiteY4" fmla="*/ 174172 h 193306"/>
                <a:gd name="connsiteX5" fmla="*/ 203200 w 1233714"/>
                <a:gd name="connsiteY5" fmla="*/ 130629 h 193306"/>
                <a:gd name="connsiteX6" fmla="*/ 304800 w 1233714"/>
                <a:gd name="connsiteY6" fmla="*/ 0 h 193306"/>
                <a:gd name="connsiteX7" fmla="*/ 348343 w 1233714"/>
                <a:gd name="connsiteY7" fmla="*/ 14515 h 193306"/>
                <a:gd name="connsiteX8" fmla="*/ 406400 w 1233714"/>
                <a:gd name="connsiteY8" fmla="*/ 145143 h 193306"/>
                <a:gd name="connsiteX9" fmla="*/ 420914 w 1233714"/>
                <a:gd name="connsiteY9" fmla="*/ 188686 h 193306"/>
                <a:gd name="connsiteX10" fmla="*/ 493485 w 1233714"/>
                <a:gd name="connsiteY10" fmla="*/ 174172 h 193306"/>
                <a:gd name="connsiteX11" fmla="*/ 580571 w 1233714"/>
                <a:gd name="connsiteY11" fmla="*/ 29029 h 193306"/>
                <a:gd name="connsiteX12" fmla="*/ 624114 w 1233714"/>
                <a:gd name="connsiteY12" fmla="*/ 0 h 193306"/>
                <a:gd name="connsiteX13" fmla="*/ 682171 w 1233714"/>
                <a:gd name="connsiteY13" fmla="*/ 14515 h 193306"/>
                <a:gd name="connsiteX14" fmla="*/ 696685 w 1233714"/>
                <a:gd name="connsiteY14" fmla="*/ 58058 h 193306"/>
                <a:gd name="connsiteX15" fmla="*/ 711200 w 1233714"/>
                <a:gd name="connsiteY15" fmla="*/ 116115 h 193306"/>
                <a:gd name="connsiteX16" fmla="*/ 769257 w 1233714"/>
                <a:gd name="connsiteY16" fmla="*/ 188686 h 193306"/>
                <a:gd name="connsiteX17" fmla="*/ 812800 w 1233714"/>
                <a:gd name="connsiteY17" fmla="*/ 159658 h 193306"/>
                <a:gd name="connsiteX18" fmla="*/ 870857 w 1233714"/>
                <a:gd name="connsiteY18" fmla="*/ 72572 h 193306"/>
                <a:gd name="connsiteX19" fmla="*/ 899885 w 1233714"/>
                <a:gd name="connsiteY19" fmla="*/ 29029 h 193306"/>
                <a:gd name="connsiteX20" fmla="*/ 943428 w 1233714"/>
                <a:gd name="connsiteY20" fmla="*/ 0 h 193306"/>
                <a:gd name="connsiteX21" fmla="*/ 957943 w 1233714"/>
                <a:gd name="connsiteY21" fmla="*/ 43543 h 193306"/>
                <a:gd name="connsiteX22" fmla="*/ 1016000 w 1233714"/>
                <a:gd name="connsiteY22" fmla="*/ 130629 h 193306"/>
                <a:gd name="connsiteX23" fmla="*/ 1074057 w 1233714"/>
                <a:gd name="connsiteY23" fmla="*/ 188686 h 193306"/>
                <a:gd name="connsiteX24" fmla="*/ 1088571 w 1233714"/>
                <a:gd name="connsiteY24" fmla="*/ 145143 h 193306"/>
                <a:gd name="connsiteX25" fmla="*/ 1132114 w 1233714"/>
                <a:gd name="connsiteY25" fmla="*/ 116115 h 193306"/>
                <a:gd name="connsiteX26" fmla="*/ 1161143 w 1233714"/>
                <a:gd name="connsiteY26" fmla="*/ 72572 h 193306"/>
                <a:gd name="connsiteX27" fmla="*/ 1233714 w 1233714"/>
                <a:gd name="connsiteY27" fmla="*/ 0 h 19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33714" h="193306">
                  <a:moveTo>
                    <a:pt x="0" y="0"/>
                  </a:moveTo>
                  <a:cubicBezTo>
                    <a:pt x="29028" y="4838"/>
                    <a:pt x="60763" y="1354"/>
                    <a:pt x="87085" y="14515"/>
                  </a:cubicBezTo>
                  <a:cubicBezTo>
                    <a:pt x="102687" y="22316"/>
                    <a:pt x="108313" y="42456"/>
                    <a:pt x="116114" y="58058"/>
                  </a:cubicBezTo>
                  <a:cubicBezTo>
                    <a:pt x="133979" y="93787"/>
                    <a:pt x="139569" y="155242"/>
                    <a:pt x="145143" y="188686"/>
                  </a:cubicBezTo>
                  <a:cubicBezTo>
                    <a:pt x="159657" y="183848"/>
                    <a:pt x="177867" y="184990"/>
                    <a:pt x="188685" y="174172"/>
                  </a:cubicBezTo>
                  <a:cubicBezTo>
                    <a:pt x="199503" y="163354"/>
                    <a:pt x="195770" y="144003"/>
                    <a:pt x="203200" y="130629"/>
                  </a:cubicBezTo>
                  <a:cubicBezTo>
                    <a:pt x="246603" y="52504"/>
                    <a:pt x="251908" y="52892"/>
                    <a:pt x="304800" y="0"/>
                  </a:cubicBezTo>
                  <a:cubicBezTo>
                    <a:pt x="319314" y="4838"/>
                    <a:pt x="336396" y="4957"/>
                    <a:pt x="348343" y="14515"/>
                  </a:cubicBezTo>
                  <a:cubicBezTo>
                    <a:pt x="379706" y="39606"/>
                    <a:pt x="397531" y="118535"/>
                    <a:pt x="406400" y="145143"/>
                  </a:cubicBezTo>
                  <a:lnTo>
                    <a:pt x="420914" y="188686"/>
                  </a:lnTo>
                  <a:cubicBezTo>
                    <a:pt x="445104" y="183848"/>
                    <a:pt x="474012" y="189318"/>
                    <a:pt x="493485" y="174172"/>
                  </a:cubicBezTo>
                  <a:cubicBezTo>
                    <a:pt x="580066" y="106831"/>
                    <a:pt x="525695" y="94881"/>
                    <a:pt x="580571" y="29029"/>
                  </a:cubicBezTo>
                  <a:cubicBezTo>
                    <a:pt x="591738" y="15628"/>
                    <a:pt x="609600" y="9676"/>
                    <a:pt x="624114" y="0"/>
                  </a:cubicBezTo>
                  <a:cubicBezTo>
                    <a:pt x="643466" y="4838"/>
                    <a:pt x="666594" y="2053"/>
                    <a:pt x="682171" y="14515"/>
                  </a:cubicBezTo>
                  <a:cubicBezTo>
                    <a:pt x="694118" y="24073"/>
                    <a:pt x="692482" y="43347"/>
                    <a:pt x="696685" y="58058"/>
                  </a:cubicBezTo>
                  <a:cubicBezTo>
                    <a:pt x="702165" y="77238"/>
                    <a:pt x="705720" y="96935"/>
                    <a:pt x="711200" y="116115"/>
                  </a:cubicBezTo>
                  <a:cubicBezTo>
                    <a:pt x="727696" y="173851"/>
                    <a:pt x="717013" y="153858"/>
                    <a:pt x="769257" y="188686"/>
                  </a:cubicBezTo>
                  <a:cubicBezTo>
                    <a:pt x="783771" y="179010"/>
                    <a:pt x="801313" y="172786"/>
                    <a:pt x="812800" y="159658"/>
                  </a:cubicBezTo>
                  <a:cubicBezTo>
                    <a:pt x="835774" y="133402"/>
                    <a:pt x="851505" y="101601"/>
                    <a:pt x="870857" y="72572"/>
                  </a:cubicBezTo>
                  <a:cubicBezTo>
                    <a:pt x="880533" y="58058"/>
                    <a:pt x="885371" y="38705"/>
                    <a:pt x="899885" y="29029"/>
                  </a:cubicBezTo>
                  <a:lnTo>
                    <a:pt x="943428" y="0"/>
                  </a:lnTo>
                  <a:cubicBezTo>
                    <a:pt x="948266" y="14514"/>
                    <a:pt x="950513" y="30169"/>
                    <a:pt x="957943" y="43543"/>
                  </a:cubicBezTo>
                  <a:cubicBezTo>
                    <a:pt x="974886" y="74041"/>
                    <a:pt x="1016000" y="130629"/>
                    <a:pt x="1016000" y="130629"/>
                  </a:cubicBezTo>
                  <a:cubicBezTo>
                    <a:pt x="1021529" y="147217"/>
                    <a:pt x="1029823" y="210804"/>
                    <a:pt x="1074057" y="188686"/>
                  </a:cubicBezTo>
                  <a:cubicBezTo>
                    <a:pt x="1087741" y="181844"/>
                    <a:pt x="1079014" y="157090"/>
                    <a:pt x="1088571" y="145143"/>
                  </a:cubicBezTo>
                  <a:cubicBezTo>
                    <a:pt x="1099468" y="131522"/>
                    <a:pt x="1117600" y="125791"/>
                    <a:pt x="1132114" y="116115"/>
                  </a:cubicBezTo>
                  <a:cubicBezTo>
                    <a:pt x="1141790" y="101601"/>
                    <a:pt x="1149976" y="85973"/>
                    <a:pt x="1161143" y="72572"/>
                  </a:cubicBezTo>
                  <a:cubicBezTo>
                    <a:pt x="1161149" y="72565"/>
                    <a:pt x="1225646" y="8068"/>
                    <a:pt x="123371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979009" y="6093296"/>
              <a:ext cx="1233714" cy="239092"/>
            </a:xfrm>
            <a:custGeom>
              <a:avLst/>
              <a:gdLst>
                <a:gd name="connsiteX0" fmla="*/ 0 w 1233714"/>
                <a:gd name="connsiteY0" fmla="*/ 0 h 193306"/>
                <a:gd name="connsiteX1" fmla="*/ 87085 w 1233714"/>
                <a:gd name="connsiteY1" fmla="*/ 14515 h 193306"/>
                <a:gd name="connsiteX2" fmla="*/ 116114 w 1233714"/>
                <a:gd name="connsiteY2" fmla="*/ 58058 h 193306"/>
                <a:gd name="connsiteX3" fmla="*/ 145143 w 1233714"/>
                <a:gd name="connsiteY3" fmla="*/ 188686 h 193306"/>
                <a:gd name="connsiteX4" fmla="*/ 188685 w 1233714"/>
                <a:gd name="connsiteY4" fmla="*/ 174172 h 193306"/>
                <a:gd name="connsiteX5" fmla="*/ 203200 w 1233714"/>
                <a:gd name="connsiteY5" fmla="*/ 130629 h 193306"/>
                <a:gd name="connsiteX6" fmla="*/ 304800 w 1233714"/>
                <a:gd name="connsiteY6" fmla="*/ 0 h 193306"/>
                <a:gd name="connsiteX7" fmla="*/ 348343 w 1233714"/>
                <a:gd name="connsiteY7" fmla="*/ 14515 h 193306"/>
                <a:gd name="connsiteX8" fmla="*/ 406400 w 1233714"/>
                <a:gd name="connsiteY8" fmla="*/ 145143 h 193306"/>
                <a:gd name="connsiteX9" fmla="*/ 420914 w 1233714"/>
                <a:gd name="connsiteY9" fmla="*/ 188686 h 193306"/>
                <a:gd name="connsiteX10" fmla="*/ 493485 w 1233714"/>
                <a:gd name="connsiteY10" fmla="*/ 174172 h 193306"/>
                <a:gd name="connsiteX11" fmla="*/ 580571 w 1233714"/>
                <a:gd name="connsiteY11" fmla="*/ 29029 h 193306"/>
                <a:gd name="connsiteX12" fmla="*/ 624114 w 1233714"/>
                <a:gd name="connsiteY12" fmla="*/ 0 h 193306"/>
                <a:gd name="connsiteX13" fmla="*/ 682171 w 1233714"/>
                <a:gd name="connsiteY13" fmla="*/ 14515 h 193306"/>
                <a:gd name="connsiteX14" fmla="*/ 696685 w 1233714"/>
                <a:gd name="connsiteY14" fmla="*/ 58058 h 193306"/>
                <a:gd name="connsiteX15" fmla="*/ 711200 w 1233714"/>
                <a:gd name="connsiteY15" fmla="*/ 116115 h 193306"/>
                <a:gd name="connsiteX16" fmla="*/ 769257 w 1233714"/>
                <a:gd name="connsiteY16" fmla="*/ 188686 h 193306"/>
                <a:gd name="connsiteX17" fmla="*/ 812800 w 1233714"/>
                <a:gd name="connsiteY17" fmla="*/ 159658 h 193306"/>
                <a:gd name="connsiteX18" fmla="*/ 870857 w 1233714"/>
                <a:gd name="connsiteY18" fmla="*/ 72572 h 193306"/>
                <a:gd name="connsiteX19" fmla="*/ 899885 w 1233714"/>
                <a:gd name="connsiteY19" fmla="*/ 29029 h 193306"/>
                <a:gd name="connsiteX20" fmla="*/ 943428 w 1233714"/>
                <a:gd name="connsiteY20" fmla="*/ 0 h 193306"/>
                <a:gd name="connsiteX21" fmla="*/ 957943 w 1233714"/>
                <a:gd name="connsiteY21" fmla="*/ 43543 h 193306"/>
                <a:gd name="connsiteX22" fmla="*/ 1016000 w 1233714"/>
                <a:gd name="connsiteY22" fmla="*/ 130629 h 193306"/>
                <a:gd name="connsiteX23" fmla="*/ 1074057 w 1233714"/>
                <a:gd name="connsiteY23" fmla="*/ 188686 h 193306"/>
                <a:gd name="connsiteX24" fmla="*/ 1088571 w 1233714"/>
                <a:gd name="connsiteY24" fmla="*/ 145143 h 193306"/>
                <a:gd name="connsiteX25" fmla="*/ 1132114 w 1233714"/>
                <a:gd name="connsiteY25" fmla="*/ 116115 h 193306"/>
                <a:gd name="connsiteX26" fmla="*/ 1161143 w 1233714"/>
                <a:gd name="connsiteY26" fmla="*/ 72572 h 193306"/>
                <a:gd name="connsiteX27" fmla="*/ 1233714 w 1233714"/>
                <a:gd name="connsiteY27" fmla="*/ 0 h 19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33714" h="193306">
                  <a:moveTo>
                    <a:pt x="0" y="0"/>
                  </a:moveTo>
                  <a:cubicBezTo>
                    <a:pt x="29028" y="4838"/>
                    <a:pt x="60763" y="1354"/>
                    <a:pt x="87085" y="14515"/>
                  </a:cubicBezTo>
                  <a:cubicBezTo>
                    <a:pt x="102687" y="22316"/>
                    <a:pt x="108313" y="42456"/>
                    <a:pt x="116114" y="58058"/>
                  </a:cubicBezTo>
                  <a:cubicBezTo>
                    <a:pt x="133979" y="93787"/>
                    <a:pt x="139569" y="155242"/>
                    <a:pt x="145143" y="188686"/>
                  </a:cubicBezTo>
                  <a:cubicBezTo>
                    <a:pt x="159657" y="183848"/>
                    <a:pt x="177867" y="184990"/>
                    <a:pt x="188685" y="174172"/>
                  </a:cubicBezTo>
                  <a:cubicBezTo>
                    <a:pt x="199503" y="163354"/>
                    <a:pt x="195770" y="144003"/>
                    <a:pt x="203200" y="130629"/>
                  </a:cubicBezTo>
                  <a:cubicBezTo>
                    <a:pt x="246603" y="52504"/>
                    <a:pt x="251908" y="52892"/>
                    <a:pt x="304800" y="0"/>
                  </a:cubicBezTo>
                  <a:cubicBezTo>
                    <a:pt x="319314" y="4838"/>
                    <a:pt x="336396" y="4957"/>
                    <a:pt x="348343" y="14515"/>
                  </a:cubicBezTo>
                  <a:cubicBezTo>
                    <a:pt x="379706" y="39606"/>
                    <a:pt x="397531" y="118535"/>
                    <a:pt x="406400" y="145143"/>
                  </a:cubicBezTo>
                  <a:lnTo>
                    <a:pt x="420914" y="188686"/>
                  </a:lnTo>
                  <a:cubicBezTo>
                    <a:pt x="445104" y="183848"/>
                    <a:pt x="474012" y="189318"/>
                    <a:pt x="493485" y="174172"/>
                  </a:cubicBezTo>
                  <a:cubicBezTo>
                    <a:pt x="580066" y="106831"/>
                    <a:pt x="525695" y="94881"/>
                    <a:pt x="580571" y="29029"/>
                  </a:cubicBezTo>
                  <a:cubicBezTo>
                    <a:pt x="591738" y="15628"/>
                    <a:pt x="609600" y="9676"/>
                    <a:pt x="624114" y="0"/>
                  </a:cubicBezTo>
                  <a:cubicBezTo>
                    <a:pt x="643466" y="4838"/>
                    <a:pt x="666594" y="2053"/>
                    <a:pt x="682171" y="14515"/>
                  </a:cubicBezTo>
                  <a:cubicBezTo>
                    <a:pt x="694118" y="24073"/>
                    <a:pt x="692482" y="43347"/>
                    <a:pt x="696685" y="58058"/>
                  </a:cubicBezTo>
                  <a:cubicBezTo>
                    <a:pt x="702165" y="77238"/>
                    <a:pt x="705720" y="96935"/>
                    <a:pt x="711200" y="116115"/>
                  </a:cubicBezTo>
                  <a:cubicBezTo>
                    <a:pt x="727696" y="173851"/>
                    <a:pt x="717013" y="153858"/>
                    <a:pt x="769257" y="188686"/>
                  </a:cubicBezTo>
                  <a:cubicBezTo>
                    <a:pt x="783771" y="179010"/>
                    <a:pt x="801313" y="172786"/>
                    <a:pt x="812800" y="159658"/>
                  </a:cubicBezTo>
                  <a:cubicBezTo>
                    <a:pt x="835774" y="133402"/>
                    <a:pt x="851505" y="101601"/>
                    <a:pt x="870857" y="72572"/>
                  </a:cubicBezTo>
                  <a:cubicBezTo>
                    <a:pt x="880533" y="58058"/>
                    <a:pt x="885371" y="38705"/>
                    <a:pt x="899885" y="29029"/>
                  </a:cubicBezTo>
                  <a:lnTo>
                    <a:pt x="943428" y="0"/>
                  </a:lnTo>
                  <a:cubicBezTo>
                    <a:pt x="948266" y="14514"/>
                    <a:pt x="950513" y="30169"/>
                    <a:pt x="957943" y="43543"/>
                  </a:cubicBezTo>
                  <a:cubicBezTo>
                    <a:pt x="974886" y="74041"/>
                    <a:pt x="1016000" y="130629"/>
                    <a:pt x="1016000" y="130629"/>
                  </a:cubicBezTo>
                  <a:cubicBezTo>
                    <a:pt x="1021529" y="147217"/>
                    <a:pt x="1029823" y="210804"/>
                    <a:pt x="1074057" y="188686"/>
                  </a:cubicBezTo>
                  <a:cubicBezTo>
                    <a:pt x="1087741" y="181844"/>
                    <a:pt x="1079014" y="157090"/>
                    <a:pt x="1088571" y="145143"/>
                  </a:cubicBezTo>
                  <a:cubicBezTo>
                    <a:pt x="1099468" y="131522"/>
                    <a:pt x="1117600" y="125791"/>
                    <a:pt x="1132114" y="116115"/>
                  </a:cubicBezTo>
                  <a:cubicBezTo>
                    <a:pt x="1141790" y="101601"/>
                    <a:pt x="1149976" y="85973"/>
                    <a:pt x="1161143" y="72572"/>
                  </a:cubicBezTo>
                  <a:cubicBezTo>
                    <a:pt x="1161149" y="72565"/>
                    <a:pt x="1225646" y="8068"/>
                    <a:pt x="123371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225841" y="6094024"/>
              <a:ext cx="1233714" cy="239092"/>
            </a:xfrm>
            <a:custGeom>
              <a:avLst/>
              <a:gdLst>
                <a:gd name="connsiteX0" fmla="*/ 0 w 1233714"/>
                <a:gd name="connsiteY0" fmla="*/ 0 h 193306"/>
                <a:gd name="connsiteX1" fmla="*/ 87085 w 1233714"/>
                <a:gd name="connsiteY1" fmla="*/ 14515 h 193306"/>
                <a:gd name="connsiteX2" fmla="*/ 116114 w 1233714"/>
                <a:gd name="connsiteY2" fmla="*/ 58058 h 193306"/>
                <a:gd name="connsiteX3" fmla="*/ 145143 w 1233714"/>
                <a:gd name="connsiteY3" fmla="*/ 188686 h 193306"/>
                <a:gd name="connsiteX4" fmla="*/ 188685 w 1233714"/>
                <a:gd name="connsiteY4" fmla="*/ 174172 h 193306"/>
                <a:gd name="connsiteX5" fmla="*/ 203200 w 1233714"/>
                <a:gd name="connsiteY5" fmla="*/ 130629 h 193306"/>
                <a:gd name="connsiteX6" fmla="*/ 304800 w 1233714"/>
                <a:gd name="connsiteY6" fmla="*/ 0 h 193306"/>
                <a:gd name="connsiteX7" fmla="*/ 348343 w 1233714"/>
                <a:gd name="connsiteY7" fmla="*/ 14515 h 193306"/>
                <a:gd name="connsiteX8" fmla="*/ 406400 w 1233714"/>
                <a:gd name="connsiteY8" fmla="*/ 145143 h 193306"/>
                <a:gd name="connsiteX9" fmla="*/ 420914 w 1233714"/>
                <a:gd name="connsiteY9" fmla="*/ 188686 h 193306"/>
                <a:gd name="connsiteX10" fmla="*/ 493485 w 1233714"/>
                <a:gd name="connsiteY10" fmla="*/ 174172 h 193306"/>
                <a:gd name="connsiteX11" fmla="*/ 580571 w 1233714"/>
                <a:gd name="connsiteY11" fmla="*/ 29029 h 193306"/>
                <a:gd name="connsiteX12" fmla="*/ 624114 w 1233714"/>
                <a:gd name="connsiteY12" fmla="*/ 0 h 193306"/>
                <a:gd name="connsiteX13" fmla="*/ 682171 w 1233714"/>
                <a:gd name="connsiteY13" fmla="*/ 14515 h 193306"/>
                <a:gd name="connsiteX14" fmla="*/ 696685 w 1233714"/>
                <a:gd name="connsiteY14" fmla="*/ 58058 h 193306"/>
                <a:gd name="connsiteX15" fmla="*/ 711200 w 1233714"/>
                <a:gd name="connsiteY15" fmla="*/ 116115 h 193306"/>
                <a:gd name="connsiteX16" fmla="*/ 769257 w 1233714"/>
                <a:gd name="connsiteY16" fmla="*/ 188686 h 193306"/>
                <a:gd name="connsiteX17" fmla="*/ 812800 w 1233714"/>
                <a:gd name="connsiteY17" fmla="*/ 159658 h 193306"/>
                <a:gd name="connsiteX18" fmla="*/ 870857 w 1233714"/>
                <a:gd name="connsiteY18" fmla="*/ 72572 h 193306"/>
                <a:gd name="connsiteX19" fmla="*/ 899885 w 1233714"/>
                <a:gd name="connsiteY19" fmla="*/ 29029 h 193306"/>
                <a:gd name="connsiteX20" fmla="*/ 943428 w 1233714"/>
                <a:gd name="connsiteY20" fmla="*/ 0 h 193306"/>
                <a:gd name="connsiteX21" fmla="*/ 957943 w 1233714"/>
                <a:gd name="connsiteY21" fmla="*/ 43543 h 193306"/>
                <a:gd name="connsiteX22" fmla="*/ 1016000 w 1233714"/>
                <a:gd name="connsiteY22" fmla="*/ 130629 h 193306"/>
                <a:gd name="connsiteX23" fmla="*/ 1074057 w 1233714"/>
                <a:gd name="connsiteY23" fmla="*/ 188686 h 193306"/>
                <a:gd name="connsiteX24" fmla="*/ 1088571 w 1233714"/>
                <a:gd name="connsiteY24" fmla="*/ 145143 h 193306"/>
                <a:gd name="connsiteX25" fmla="*/ 1132114 w 1233714"/>
                <a:gd name="connsiteY25" fmla="*/ 116115 h 193306"/>
                <a:gd name="connsiteX26" fmla="*/ 1161143 w 1233714"/>
                <a:gd name="connsiteY26" fmla="*/ 72572 h 193306"/>
                <a:gd name="connsiteX27" fmla="*/ 1233714 w 1233714"/>
                <a:gd name="connsiteY27" fmla="*/ 0 h 19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33714" h="193306">
                  <a:moveTo>
                    <a:pt x="0" y="0"/>
                  </a:moveTo>
                  <a:cubicBezTo>
                    <a:pt x="29028" y="4838"/>
                    <a:pt x="60763" y="1354"/>
                    <a:pt x="87085" y="14515"/>
                  </a:cubicBezTo>
                  <a:cubicBezTo>
                    <a:pt x="102687" y="22316"/>
                    <a:pt x="108313" y="42456"/>
                    <a:pt x="116114" y="58058"/>
                  </a:cubicBezTo>
                  <a:cubicBezTo>
                    <a:pt x="133979" y="93787"/>
                    <a:pt x="139569" y="155242"/>
                    <a:pt x="145143" y="188686"/>
                  </a:cubicBezTo>
                  <a:cubicBezTo>
                    <a:pt x="159657" y="183848"/>
                    <a:pt x="177867" y="184990"/>
                    <a:pt x="188685" y="174172"/>
                  </a:cubicBezTo>
                  <a:cubicBezTo>
                    <a:pt x="199503" y="163354"/>
                    <a:pt x="195770" y="144003"/>
                    <a:pt x="203200" y="130629"/>
                  </a:cubicBezTo>
                  <a:cubicBezTo>
                    <a:pt x="246603" y="52504"/>
                    <a:pt x="251908" y="52892"/>
                    <a:pt x="304800" y="0"/>
                  </a:cubicBezTo>
                  <a:cubicBezTo>
                    <a:pt x="319314" y="4838"/>
                    <a:pt x="336396" y="4957"/>
                    <a:pt x="348343" y="14515"/>
                  </a:cubicBezTo>
                  <a:cubicBezTo>
                    <a:pt x="379706" y="39606"/>
                    <a:pt x="397531" y="118535"/>
                    <a:pt x="406400" y="145143"/>
                  </a:cubicBezTo>
                  <a:lnTo>
                    <a:pt x="420914" y="188686"/>
                  </a:lnTo>
                  <a:cubicBezTo>
                    <a:pt x="445104" y="183848"/>
                    <a:pt x="474012" y="189318"/>
                    <a:pt x="493485" y="174172"/>
                  </a:cubicBezTo>
                  <a:cubicBezTo>
                    <a:pt x="580066" y="106831"/>
                    <a:pt x="525695" y="94881"/>
                    <a:pt x="580571" y="29029"/>
                  </a:cubicBezTo>
                  <a:cubicBezTo>
                    <a:pt x="591738" y="15628"/>
                    <a:pt x="609600" y="9676"/>
                    <a:pt x="624114" y="0"/>
                  </a:cubicBezTo>
                  <a:cubicBezTo>
                    <a:pt x="643466" y="4838"/>
                    <a:pt x="666594" y="2053"/>
                    <a:pt x="682171" y="14515"/>
                  </a:cubicBezTo>
                  <a:cubicBezTo>
                    <a:pt x="694118" y="24073"/>
                    <a:pt x="692482" y="43347"/>
                    <a:pt x="696685" y="58058"/>
                  </a:cubicBezTo>
                  <a:cubicBezTo>
                    <a:pt x="702165" y="77238"/>
                    <a:pt x="705720" y="96935"/>
                    <a:pt x="711200" y="116115"/>
                  </a:cubicBezTo>
                  <a:cubicBezTo>
                    <a:pt x="727696" y="173851"/>
                    <a:pt x="717013" y="153858"/>
                    <a:pt x="769257" y="188686"/>
                  </a:cubicBezTo>
                  <a:cubicBezTo>
                    <a:pt x="783771" y="179010"/>
                    <a:pt x="801313" y="172786"/>
                    <a:pt x="812800" y="159658"/>
                  </a:cubicBezTo>
                  <a:cubicBezTo>
                    <a:pt x="835774" y="133402"/>
                    <a:pt x="851505" y="101601"/>
                    <a:pt x="870857" y="72572"/>
                  </a:cubicBezTo>
                  <a:cubicBezTo>
                    <a:pt x="880533" y="58058"/>
                    <a:pt x="885371" y="38705"/>
                    <a:pt x="899885" y="29029"/>
                  </a:cubicBezTo>
                  <a:lnTo>
                    <a:pt x="943428" y="0"/>
                  </a:lnTo>
                  <a:cubicBezTo>
                    <a:pt x="948266" y="14514"/>
                    <a:pt x="950513" y="30169"/>
                    <a:pt x="957943" y="43543"/>
                  </a:cubicBezTo>
                  <a:cubicBezTo>
                    <a:pt x="974886" y="74041"/>
                    <a:pt x="1016000" y="130629"/>
                    <a:pt x="1016000" y="130629"/>
                  </a:cubicBezTo>
                  <a:cubicBezTo>
                    <a:pt x="1021529" y="147217"/>
                    <a:pt x="1029823" y="210804"/>
                    <a:pt x="1074057" y="188686"/>
                  </a:cubicBezTo>
                  <a:cubicBezTo>
                    <a:pt x="1087741" y="181844"/>
                    <a:pt x="1079014" y="157090"/>
                    <a:pt x="1088571" y="145143"/>
                  </a:cubicBezTo>
                  <a:cubicBezTo>
                    <a:pt x="1099468" y="131522"/>
                    <a:pt x="1117600" y="125791"/>
                    <a:pt x="1132114" y="116115"/>
                  </a:cubicBezTo>
                  <a:cubicBezTo>
                    <a:pt x="1141790" y="101601"/>
                    <a:pt x="1149976" y="85973"/>
                    <a:pt x="1161143" y="72572"/>
                  </a:cubicBezTo>
                  <a:cubicBezTo>
                    <a:pt x="1161149" y="72565"/>
                    <a:pt x="1225646" y="8068"/>
                    <a:pt x="123371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458857" y="6088278"/>
              <a:ext cx="508000" cy="207963"/>
            </a:xfrm>
            <a:custGeom>
              <a:avLst/>
              <a:gdLst>
                <a:gd name="connsiteX0" fmla="*/ 0 w 508000"/>
                <a:gd name="connsiteY0" fmla="*/ 14514 h 207963"/>
                <a:gd name="connsiteX1" fmla="*/ 58057 w 508000"/>
                <a:gd name="connsiteY1" fmla="*/ 87085 h 207963"/>
                <a:gd name="connsiteX2" fmla="*/ 145143 w 508000"/>
                <a:gd name="connsiteY2" fmla="*/ 116114 h 207963"/>
                <a:gd name="connsiteX3" fmla="*/ 174172 w 508000"/>
                <a:gd name="connsiteY3" fmla="*/ 203200 h 207963"/>
                <a:gd name="connsiteX4" fmla="*/ 232229 w 508000"/>
                <a:gd name="connsiteY4" fmla="*/ 72571 h 207963"/>
                <a:gd name="connsiteX5" fmla="*/ 246743 w 508000"/>
                <a:gd name="connsiteY5" fmla="*/ 29028 h 207963"/>
                <a:gd name="connsiteX6" fmla="*/ 290286 w 508000"/>
                <a:gd name="connsiteY6" fmla="*/ 0 h 207963"/>
                <a:gd name="connsiteX7" fmla="*/ 319314 w 508000"/>
                <a:gd name="connsiteY7" fmla="*/ 43542 h 207963"/>
                <a:gd name="connsiteX8" fmla="*/ 333829 w 508000"/>
                <a:gd name="connsiteY8" fmla="*/ 174171 h 207963"/>
                <a:gd name="connsiteX9" fmla="*/ 391886 w 508000"/>
                <a:gd name="connsiteY9" fmla="*/ 159657 h 207963"/>
                <a:gd name="connsiteX10" fmla="*/ 464457 w 508000"/>
                <a:gd name="connsiteY10" fmla="*/ 87085 h 207963"/>
                <a:gd name="connsiteX11" fmla="*/ 508000 w 508000"/>
                <a:gd name="connsiteY11" fmla="*/ 72571 h 2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207963">
                  <a:moveTo>
                    <a:pt x="0" y="14514"/>
                  </a:moveTo>
                  <a:cubicBezTo>
                    <a:pt x="19352" y="38704"/>
                    <a:pt x="32678" y="69320"/>
                    <a:pt x="58057" y="87085"/>
                  </a:cubicBezTo>
                  <a:cubicBezTo>
                    <a:pt x="83125" y="104632"/>
                    <a:pt x="145143" y="116114"/>
                    <a:pt x="145143" y="116114"/>
                  </a:cubicBezTo>
                  <a:cubicBezTo>
                    <a:pt x="154819" y="145143"/>
                    <a:pt x="157199" y="228660"/>
                    <a:pt x="174172" y="203200"/>
                  </a:cubicBezTo>
                  <a:cubicBezTo>
                    <a:pt x="220173" y="134198"/>
                    <a:pt x="197684" y="176205"/>
                    <a:pt x="232229" y="72571"/>
                  </a:cubicBezTo>
                  <a:cubicBezTo>
                    <a:pt x="237067" y="58057"/>
                    <a:pt x="234013" y="37514"/>
                    <a:pt x="246743" y="29028"/>
                  </a:cubicBezTo>
                  <a:lnTo>
                    <a:pt x="290286" y="0"/>
                  </a:lnTo>
                  <a:cubicBezTo>
                    <a:pt x="299962" y="14514"/>
                    <a:pt x="315083" y="26619"/>
                    <a:pt x="319314" y="43542"/>
                  </a:cubicBezTo>
                  <a:cubicBezTo>
                    <a:pt x="329940" y="86045"/>
                    <a:pt x="310609" y="137019"/>
                    <a:pt x="333829" y="174171"/>
                  </a:cubicBezTo>
                  <a:cubicBezTo>
                    <a:pt x="344401" y="191087"/>
                    <a:pt x="372534" y="164495"/>
                    <a:pt x="391886" y="159657"/>
                  </a:cubicBezTo>
                  <a:cubicBezTo>
                    <a:pt x="420914" y="116114"/>
                    <a:pt x="416076" y="111275"/>
                    <a:pt x="464457" y="87085"/>
                  </a:cubicBezTo>
                  <a:cubicBezTo>
                    <a:pt x="478141" y="80243"/>
                    <a:pt x="508000" y="72571"/>
                    <a:pt x="508000" y="7257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1520" y="11663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4400" b="1" dirty="0" smtClean="0">
                <a:solidFill>
                  <a:prstClr val="black"/>
                </a:solidFill>
                <a:latin typeface="Calibri"/>
              </a:rPr>
              <a:t>Sample of spend – Broughton Astley</a:t>
            </a:r>
            <a:endParaRPr lang="en-GB" sz="4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367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Resources Available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b="1" dirty="0">
                <a:latin typeface="Calibri" panose="020F0502020204030204" pitchFamily="34" charset="0"/>
              </a:rPr>
              <a:t>Neighbourhood Planning Support Programme</a:t>
            </a:r>
          </a:p>
          <a:p>
            <a:pPr marL="0" indent="0">
              <a:defRPr/>
            </a:pPr>
            <a:endParaRPr lang="en-GB" sz="11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3600" dirty="0">
                <a:latin typeface="Calibri" panose="020F0502020204030204" pitchFamily="34" charset="0"/>
              </a:rPr>
              <a:t>31 October Ministers announced:</a:t>
            </a:r>
          </a:p>
          <a:p>
            <a:pPr>
              <a:defRPr/>
            </a:pPr>
            <a:endParaRPr lang="en-GB" sz="3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</a:rPr>
              <a:t>£22.5 million support package over 2015 to 2018 </a:t>
            </a:r>
          </a:p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</a:rPr>
              <a:t>£12 million funding for 2015/16 for local authority new burdens 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Also Awards For All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5" name="Picture 6" descr="http://t0.gstatic.com/images?q=tbn:ANd9GcTl4phahKTUSbQ20w-BP0D8tqVz-dSgm30j9GzBPT_YkXm0PRd1KaM4jg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921" y="1988840"/>
            <a:ext cx="2305050" cy="1230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01" y="5445224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08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 dirty="0" smtClean="0">
                <a:latin typeface="Arial" charset="0"/>
                <a:cs typeface="Arial" charset="0"/>
              </a:rPr>
              <a:t>Neighbourhood Planning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2"/>
          </p:nvPr>
        </p:nvSpPr>
        <p:spPr bwMode="auto">
          <a:xfrm>
            <a:off x="468313" y="1052513"/>
            <a:ext cx="8496300" cy="5329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dirty="0" smtClean="0">
                <a:latin typeface="Arial" charset="0"/>
                <a:cs typeface="Arial" charset="0"/>
              </a:rPr>
              <a:t>Other Neighbourhood Plans</a:t>
            </a:r>
            <a:endParaRPr lang="en-GB" sz="3600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sz="3600" dirty="0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288" y="1628775"/>
            <a:ext cx="8208962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dirty="0" smtClean="0">
                <a:latin typeface="+mn-lt"/>
              </a:rPr>
              <a:t>Neighbourhood </a:t>
            </a:r>
            <a:r>
              <a:rPr lang="en-GB" sz="3600" dirty="0">
                <a:latin typeface="+mn-lt"/>
              </a:rPr>
              <a:t>Development Orders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grant planning permission for certain kinds of 	development within specified area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+mn-lt"/>
              </a:rPr>
              <a:t>Community Right to Build Orders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grant planning permission for development schemes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3600" dirty="0">
              <a:latin typeface="+mn-lt"/>
            </a:endParaRPr>
          </a:p>
        </p:txBody>
      </p:sp>
      <p:pic>
        <p:nvPicPr>
          <p:cNvPr id="6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01" y="5445224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CIL and Parish councils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9" y="1628800"/>
            <a:ext cx="8229600" cy="390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8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37" y="5608556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0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Summary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alibri" panose="020F0502020204030204" pitchFamily="34" charset="0"/>
              </a:rPr>
              <a:t>Better understanding of NP process?</a:t>
            </a:r>
          </a:p>
          <a:p>
            <a:r>
              <a:rPr lang="en-GB" sz="3600" dirty="0" smtClean="0">
                <a:latin typeface="Calibri" panose="020F0502020204030204" pitchFamily="34" charset="0"/>
              </a:rPr>
              <a:t>Better understanding of the role of local councils in this ?</a:t>
            </a:r>
          </a:p>
          <a:p>
            <a:r>
              <a:rPr lang="en-GB" sz="3600" dirty="0" smtClean="0">
                <a:latin typeface="Calibri" panose="020F0502020204030204" pitchFamily="34" charset="0"/>
              </a:rPr>
              <a:t>Outstanding points?</a:t>
            </a:r>
          </a:p>
          <a:p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7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01" y="5445224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Your</a:t>
            </a:r>
            <a:r>
              <a:rPr lang="en-GB" dirty="0" smtClean="0"/>
              <a:t>locale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/>
          </a:bodyPr>
          <a:lstStyle/>
          <a:p>
            <a:r>
              <a:rPr lang="en-GB" sz="2000" i="1" dirty="0" smtClean="0">
                <a:latin typeface="Calibri" panose="020F0502020204030204" pitchFamily="34" charset="0"/>
              </a:rPr>
              <a:t>Your</a:t>
            </a:r>
            <a:r>
              <a:rPr lang="en-GB" sz="2000" dirty="0" smtClean="0">
                <a:latin typeface="Calibri" panose="020F0502020204030204" pitchFamily="34" charset="0"/>
              </a:rPr>
              <a:t>locale – set up to support delivery of community rights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Gary Kirk – Former CEO of Meden Valley Making Places; Neighbourhood Planning Examiner; Parish Councillor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Andrew Towlerton – Planner; former Head of Planning; National Advisor to SLCC; Parish Clerk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Currently supporting </a:t>
            </a:r>
            <a:r>
              <a:rPr lang="en-GB" sz="2000" dirty="0" smtClean="0">
                <a:latin typeface="Calibri" panose="020F0502020204030204" pitchFamily="34" charset="0"/>
              </a:rPr>
              <a:t>22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</a:rPr>
              <a:t>Parish Councils across the Midlands and Yorkshire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77" y="1556792"/>
            <a:ext cx="2448272" cy="367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01" y="5445224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3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Origins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alibri" pitchFamily="34" charset="0"/>
                <a:cs typeface="Arial" pitchFamily="34" charset="0"/>
              </a:rPr>
              <a:t>Part of Localism Agenda</a:t>
            </a:r>
          </a:p>
          <a:p>
            <a:r>
              <a:rPr lang="en-GB" altLang="en-US" sz="3200" dirty="0">
                <a:latin typeface="Calibri" panose="020F0502020204030204" pitchFamily="34" charset="0"/>
              </a:rPr>
              <a:t>Government’s desire to transfer power and responsibilities </a:t>
            </a:r>
          </a:p>
          <a:p>
            <a:r>
              <a:rPr lang="en-GB" altLang="en-US" sz="3200" dirty="0" smtClean="0">
                <a:latin typeface="Calibri" panose="020F0502020204030204" pitchFamily="34" charset="0"/>
              </a:rPr>
              <a:t>But also…</a:t>
            </a:r>
            <a:endParaRPr lang="en-GB" altLang="en-US" sz="3200" dirty="0">
              <a:latin typeface="Calibri" panose="020F0502020204030204" pitchFamily="34" charset="0"/>
            </a:endParaRPr>
          </a:p>
          <a:p>
            <a:r>
              <a:rPr lang="en-GB" sz="3200" dirty="0">
                <a:latin typeface="Calibri" pitchFamily="34" charset="0"/>
                <a:cs typeface="Arial" pitchFamily="34" charset="0"/>
              </a:rPr>
              <a:t>Simplification of system – planning seen as being remote and </a:t>
            </a:r>
            <a:r>
              <a:rPr lang="en-GB" sz="3200" dirty="0" smtClean="0">
                <a:latin typeface="Calibri" pitchFamily="34" charset="0"/>
                <a:cs typeface="Arial" pitchFamily="34" charset="0"/>
              </a:rPr>
              <a:t>complex</a:t>
            </a:r>
            <a:endParaRPr lang="en-GB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89240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en-GB" dirty="0" smtClean="0">
                <a:latin typeface="Calibri" panose="020F0502020204030204" pitchFamily="34" charset="0"/>
              </a:rPr>
              <a:t>“Planning </a:t>
            </a:r>
            <a:r>
              <a:rPr lang="en-GB" dirty="0">
                <a:latin typeface="Calibri" panose="020F0502020204030204" pitchFamily="34" charset="0"/>
              </a:rPr>
              <a:t>has tended to exclude, rather than to include, people and </a:t>
            </a:r>
            <a:r>
              <a:rPr lang="en-GB" dirty="0" smtClean="0">
                <a:latin typeface="Calibri" panose="020F0502020204030204" pitchFamily="34" charset="0"/>
              </a:rPr>
              <a:t>communities</a:t>
            </a:r>
            <a:endParaRPr lang="en-GB" dirty="0">
              <a:latin typeface="Calibri" panose="020F050202020403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dirty="0">
                <a:latin typeface="Calibri" panose="020F0502020204030204" pitchFamily="34" charset="0"/>
              </a:rPr>
              <a:t>Planning policy itself has become so elaborate and forbidding – the preserve of specialists, rather than people in </a:t>
            </a:r>
            <a:r>
              <a:rPr lang="en-GB" dirty="0" smtClean="0">
                <a:latin typeface="Calibri" panose="020F0502020204030204" pitchFamily="34" charset="0"/>
              </a:rPr>
              <a:t>communities</a:t>
            </a:r>
            <a:endParaRPr lang="en-GB" dirty="0">
              <a:latin typeface="Calibri" panose="020F050202020403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dirty="0">
                <a:latin typeface="Calibri" panose="020F0502020204030204" pitchFamily="34" charset="0"/>
              </a:rPr>
              <a:t>We are allowing people and communities back into </a:t>
            </a:r>
            <a:r>
              <a:rPr lang="en-GB" dirty="0" smtClean="0">
                <a:latin typeface="Calibri" panose="020F0502020204030204" pitchFamily="34" charset="0"/>
              </a:rPr>
              <a:t>planning”</a:t>
            </a:r>
            <a:endParaRPr lang="en-GB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en-GB" b="1" dirty="0">
              <a:latin typeface="Calibri" panose="020F050202020403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sz="2200" dirty="0" err="1">
                <a:latin typeface="Calibri" panose="020F0502020204030204" pitchFamily="34" charset="0"/>
              </a:rPr>
              <a:t>Rt</a:t>
            </a:r>
            <a:r>
              <a:rPr lang="en-GB" sz="2200" dirty="0">
                <a:latin typeface="Calibri" panose="020F0502020204030204" pitchFamily="34" charset="0"/>
              </a:rPr>
              <a:t> Hon Greg Clark MP</a:t>
            </a:r>
          </a:p>
          <a:p>
            <a:pPr marL="0" indent="0" algn="ctr">
              <a:buFontTx/>
              <a:buNone/>
              <a:defRPr/>
            </a:pPr>
            <a:r>
              <a:rPr lang="en-GB" sz="2200" dirty="0">
                <a:latin typeface="Calibri" panose="020F0502020204030204" pitchFamily="34" charset="0"/>
              </a:rPr>
              <a:t>National Planning Policy Framework </a:t>
            </a:r>
            <a:r>
              <a:rPr lang="en-GB" sz="2200" dirty="0"/>
              <a:t>(2012)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17232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9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Origins - More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>
                <a:latin typeface="Calibri" panose="020F0502020204030204" pitchFamily="34" charset="0"/>
              </a:rPr>
              <a:t>But also desire for parish councils to be more involved in the Planning </a:t>
            </a:r>
            <a:r>
              <a:rPr lang="en-GB" altLang="en-US" sz="2400" dirty="0" smtClean="0">
                <a:latin typeface="Calibri" panose="020F0502020204030204" pitchFamily="34" charset="0"/>
              </a:rPr>
              <a:t>System</a:t>
            </a:r>
            <a:endParaRPr lang="en-GB" sz="2400" dirty="0">
              <a:latin typeface="Calibri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“Being </a:t>
            </a:r>
            <a:r>
              <a:rPr lang="en-GB" sz="2400" dirty="0">
                <a:latin typeface="Calibri" panose="020F0502020204030204" pitchFamily="34" charset="0"/>
              </a:rPr>
              <a:t>involved in town and country (land use or spatial) planning is, for many Councils, their single most important activity”.  </a:t>
            </a:r>
            <a:r>
              <a:rPr lang="en-GB" sz="2400" dirty="0" smtClean="0">
                <a:latin typeface="Calibri" panose="020F0502020204030204" pitchFamily="34" charset="0"/>
              </a:rPr>
              <a:t>(</a:t>
            </a:r>
            <a:r>
              <a:rPr lang="en-GB" sz="2400" dirty="0">
                <a:latin typeface="Calibri" panose="020F0502020204030204" pitchFamily="34" charset="0"/>
              </a:rPr>
              <a:t>The Good Councillor’s Guide – The National Training Strategy for Town &amp; Parish Councils, 3rd edition)</a:t>
            </a:r>
          </a:p>
          <a:p>
            <a:r>
              <a:rPr lang="en-GB" altLang="en-US" sz="2400" dirty="0">
                <a:latin typeface="Calibri" panose="020F0502020204030204" pitchFamily="34" charset="0"/>
              </a:rPr>
              <a:t>Also limitations with ‘Parish Plan system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17232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7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000" tIns="46800" rIns="90000" bIns="46800"/>
          <a:lstStyle/>
          <a:p>
            <a:pPr eaLnBrk="1" hangingPunct="1"/>
            <a:r>
              <a:rPr lang="en-GB" sz="3600" dirty="0" smtClean="0">
                <a:ea typeface="ＭＳ Ｐゴシック" pitchFamily="34" charset="-128"/>
              </a:rPr>
              <a:t>The end of…….?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7638"/>
            <a:ext cx="564905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Gary\Desktop\Your locale\IMG_1801white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22" y="5589240"/>
            <a:ext cx="3203848" cy="11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000" tIns="46800" rIns="90000" bIns="46800"/>
          <a:lstStyle/>
          <a:p>
            <a:pPr eaLnBrk="1" hangingPunct="1"/>
            <a:r>
              <a:rPr lang="en-GB" sz="3600" dirty="0" smtClean="0">
                <a:latin typeface="Calibri" panose="020F0502020204030204" pitchFamily="34" charset="0"/>
                <a:ea typeface="ＭＳ Ｐゴシック" pitchFamily="34" charset="-128"/>
              </a:rPr>
              <a:t>And more of this</a:t>
            </a:r>
          </a:p>
        </p:txBody>
      </p:sp>
      <p:pic>
        <p:nvPicPr>
          <p:cNvPr id="43418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96975"/>
            <a:ext cx="3319463" cy="2398713"/>
          </a:xfrm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105" y="3727451"/>
            <a:ext cx="4651131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227" y="3717925"/>
            <a:ext cx="35814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14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011934"/>
          </a:xfrm>
        </p:spPr>
        <p:txBody>
          <a:bodyPr/>
          <a:lstStyle/>
          <a:p>
            <a:r>
              <a:rPr lang="en-GB" dirty="0" smtClean="0"/>
              <a:t>A Growing Movement</a:t>
            </a:r>
            <a:br>
              <a:rPr lang="en-GB" dirty="0" smtClean="0"/>
            </a:br>
            <a:r>
              <a:rPr lang="en-GB" dirty="0" smtClean="0"/>
              <a:t>January 2013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285" y="315448"/>
            <a:ext cx="3855146" cy="521853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23528" y="315448"/>
            <a:ext cx="3008313" cy="4691063"/>
          </a:xfrm>
        </p:spPr>
        <p:txBody>
          <a:bodyPr>
            <a:normAutofit/>
          </a:bodyPr>
          <a:lstStyle/>
          <a:p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B685-41E0-4C97-A973-414A7C51CCF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635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2171</TotalTime>
  <Words>1493</Words>
  <Application>Microsoft Office PowerPoint</Application>
  <PresentationFormat>On-screen Show (4:3)</PresentationFormat>
  <Paragraphs>287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An introduction to Neighbourhood Planning</vt:lpstr>
      <vt:lpstr>Aims of Today’s Session</vt:lpstr>
      <vt:lpstr>Yourlocale</vt:lpstr>
      <vt:lpstr>Origins</vt:lpstr>
      <vt:lpstr>Origins</vt:lpstr>
      <vt:lpstr>Origins - More</vt:lpstr>
      <vt:lpstr>The end of…….?</vt:lpstr>
      <vt:lpstr>And more of this</vt:lpstr>
      <vt:lpstr>A Growing Movement January 2013 </vt:lpstr>
      <vt:lpstr>A growing movement April 2015 </vt:lpstr>
      <vt:lpstr>PowerPoint Presentation</vt:lpstr>
      <vt:lpstr>PowerPoint Presentation</vt:lpstr>
      <vt:lpstr>Neighbourhood Plans are Flexible</vt:lpstr>
      <vt:lpstr>PowerPoint Presentation</vt:lpstr>
      <vt:lpstr>PowerPoint Presentation</vt:lpstr>
      <vt:lpstr>A Plan Led System</vt:lpstr>
      <vt:lpstr>PowerPoint Presentation</vt:lpstr>
      <vt:lpstr>PowerPoint Presentation</vt:lpstr>
      <vt:lpstr>Examples of emerging policies</vt:lpstr>
      <vt:lpstr>Examples of emerging policies</vt:lpstr>
      <vt:lpstr>Why communities might want one</vt:lpstr>
      <vt:lpstr>And might not want one</vt:lpstr>
      <vt:lpstr>PowerPoint Presentation</vt:lpstr>
      <vt:lpstr>PowerPoint Presentation</vt:lpstr>
      <vt:lpstr>Resources Available</vt:lpstr>
      <vt:lpstr>PowerPoint Presentation</vt:lpstr>
      <vt:lpstr>CIL and Parish councils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andrew towlerton</cp:lastModifiedBy>
  <cp:revision>189</cp:revision>
  <cp:lastPrinted>2013-06-28T07:29:21Z</cp:lastPrinted>
  <dcterms:created xsi:type="dcterms:W3CDTF">2013-01-03T20:02:14Z</dcterms:created>
  <dcterms:modified xsi:type="dcterms:W3CDTF">2015-03-28T19:27:45Z</dcterms:modified>
</cp:coreProperties>
</file>